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7"/>
  </p:notesMasterIdLst>
  <p:sldIdLst>
    <p:sldId id="289" r:id="rId2"/>
    <p:sldId id="290" r:id="rId3"/>
    <p:sldId id="320" r:id="rId4"/>
    <p:sldId id="321" r:id="rId5"/>
    <p:sldId id="257" r:id="rId6"/>
    <p:sldId id="260" r:id="rId7"/>
    <p:sldId id="261" r:id="rId8"/>
    <p:sldId id="262" r:id="rId9"/>
    <p:sldId id="263" r:id="rId10"/>
    <p:sldId id="264" r:id="rId11"/>
    <p:sldId id="322" r:id="rId12"/>
    <p:sldId id="266" r:id="rId13"/>
    <p:sldId id="265" r:id="rId14"/>
    <p:sldId id="267"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268" r:id="rId28"/>
    <p:sldId id="269" r:id="rId29"/>
    <p:sldId id="277" r:id="rId30"/>
    <p:sldId id="312" r:id="rId31"/>
    <p:sldId id="314" r:id="rId32"/>
    <p:sldId id="313" r:id="rId33"/>
    <p:sldId id="323" r:id="rId34"/>
    <p:sldId id="324" r:id="rId35"/>
    <p:sldId id="325" r:id="rId36"/>
    <p:sldId id="326" r:id="rId37"/>
    <p:sldId id="327" r:id="rId38"/>
    <p:sldId id="328" r:id="rId39"/>
    <p:sldId id="315" r:id="rId40"/>
    <p:sldId id="316" r:id="rId41"/>
    <p:sldId id="305" r:id="rId42"/>
    <p:sldId id="306" r:id="rId43"/>
    <p:sldId id="283" r:id="rId44"/>
    <p:sldId id="287" r:id="rId45"/>
    <p:sldId id="329" r:id="rId46"/>
    <p:sldId id="330" r:id="rId47"/>
    <p:sldId id="331" r:id="rId48"/>
    <p:sldId id="332" r:id="rId49"/>
    <p:sldId id="333" r:id="rId50"/>
    <p:sldId id="334" r:id="rId51"/>
    <p:sldId id="335" r:id="rId52"/>
    <p:sldId id="336" r:id="rId53"/>
    <p:sldId id="337" r:id="rId54"/>
    <p:sldId id="338" r:id="rId55"/>
    <p:sldId id="339" r:id="rId56"/>
    <p:sldId id="340" r:id="rId57"/>
    <p:sldId id="341" r:id="rId58"/>
    <p:sldId id="342" r:id="rId59"/>
    <p:sldId id="343" r:id="rId60"/>
    <p:sldId id="344" r:id="rId61"/>
    <p:sldId id="345" r:id="rId62"/>
    <p:sldId id="346" r:id="rId63"/>
    <p:sldId id="347" r:id="rId64"/>
    <p:sldId id="308" r:id="rId65"/>
    <p:sldId id="307" r:id="rId6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CC"/>
    <a:srgbClr val="0000CC"/>
    <a:srgbClr val="339966"/>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87" autoAdjust="0"/>
    <p:restoredTop sz="94660"/>
  </p:normalViewPr>
  <p:slideViewPr>
    <p:cSldViewPr>
      <p:cViewPr varScale="1">
        <p:scale>
          <a:sx n="125" d="100"/>
          <a:sy n="125" d="100"/>
        </p:scale>
        <p:origin x="480"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593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A90FD217-D218-4FF5-8CBB-5008A3750B37}" type="slidenum">
              <a:rPr lang="en-US"/>
              <a:pPr/>
              <a:t>‹#›</a:t>
            </a:fld>
            <a:endParaRPr lang="en-US"/>
          </a:p>
        </p:txBody>
      </p:sp>
    </p:spTree>
    <p:extLst>
      <p:ext uri="{BB962C8B-B14F-4D97-AF65-F5344CB8AC3E}">
        <p14:creationId xmlns:p14="http://schemas.microsoft.com/office/powerpoint/2010/main" val="14858793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63458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33435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889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4948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82942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64265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30642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59636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02170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69002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50593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03697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38766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70574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17658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32312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42426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64854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92093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52433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68904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08245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93215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6857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82076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97696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0458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703615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565291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195767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167272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75641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32203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94004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35372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541569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0FD217-D218-4FF5-8CBB-5008A3750B37}" type="slidenum">
              <a:rPr lang="en-US" smtClean="0"/>
              <a:pPr/>
              <a:t>45</a:t>
            </a:fld>
            <a:endParaRPr lang="en-US"/>
          </a:p>
        </p:txBody>
      </p:sp>
    </p:spTree>
    <p:extLst>
      <p:ext uri="{BB962C8B-B14F-4D97-AF65-F5344CB8AC3E}">
        <p14:creationId xmlns:p14="http://schemas.microsoft.com/office/powerpoint/2010/main" val="3492442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D2AB598-72EE-4787-80B0-D4246703547A}" type="slidenum">
              <a:rPr lang="en-US" smtClean="0"/>
              <a:pPr eaLnBrk="1" hangingPunct="1"/>
              <a:t>56</a:t>
            </a:fld>
            <a:endParaRPr lang="en-US" dirty="0" smtClean="0"/>
          </a:p>
        </p:txBody>
      </p:sp>
    </p:spTree>
    <p:extLst>
      <p:ext uri="{BB962C8B-B14F-4D97-AF65-F5344CB8AC3E}">
        <p14:creationId xmlns:p14="http://schemas.microsoft.com/office/powerpoint/2010/main" val="21151950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D2AB598-72EE-4787-80B0-D4246703547A}" type="slidenum">
              <a:rPr lang="en-US" smtClean="0"/>
              <a:pPr eaLnBrk="1" hangingPunct="1"/>
              <a:t>57</a:t>
            </a:fld>
            <a:endParaRPr lang="en-US" dirty="0" smtClean="0"/>
          </a:p>
        </p:txBody>
      </p:sp>
    </p:spTree>
    <p:extLst>
      <p:ext uri="{BB962C8B-B14F-4D97-AF65-F5344CB8AC3E}">
        <p14:creationId xmlns:p14="http://schemas.microsoft.com/office/powerpoint/2010/main" val="9114074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0D2AB598-72EE-4787-80B0-D4246703547A}" type="slidenum">
              <a:rPr lang="en-US" smtClean="0"/>
              <a:pPr eaLnBrk="1" hangingPunct="1"/>
              <a:t>58</a:t>
            </a:fld>
            <a:endParaRPr lang="en-US" dirty="0" smtClean="0"/>
          </a:p>
        </p:txBody>
      </p:sp>
    </p:spTree>
    <p:extLst>
      <p:ext uri="{BB962C8B-B14F-4D97-AF65-F5344CB8AC3E}">
        <p14:creationId xmlns:p14="http://schemas.microsoft.com/office/powerpoint/2010/main" val="19980421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15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957C532-1294-4EE6-8A81-29680D6505C9}" type="slidenum">
              <a:rPr lang="en-US"/>
              <a:pPr eaLnBrk="1" hangingPunct="1"/>
              <a:t>64</a:t>
            </a:fld>
            <a:endParaRPr lang="en-US"/>
          </a:p>
        </p:txBody>
      </p:sp>
    </p:spTree>
    <p:extLst>
      <p:ext uri="{BB962C8B-B14F-4D97-AF65-F5344CB8AC3E}">
        <p14:creationId xmlns:p14="http://schemas.microsoft.com/office/powerpoint/2010/main" val="28060244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xfrm>
            <a:off x="1152525" y="692150"/>
            <a:ext cx="4554538" cy="3416300"/>
          </a:xfrm>
          <a:ln/>
        </p:spPr>
      </p:sp>
      <p:sp>
        <p:nvSpPr>
          <p:cNvPr id="11673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3564256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76083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48665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11327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63460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45188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5" name="Rectangle 6"/>
          <p:cNvSpPr>
            <a:spLocks noGrp="1" noChangeArrowheads="1"/>
          </p:cNvSpPr>
          <p:nvPr>
            <p:ph type="sldNum" sz="quarter" idx="11"/>
          </p:nvPr>
        </p:nvSpPr>
        <p:spPr>
          <a:ln/>
        </p:spPr>
        <p:txBody>
          <a:bodyPr/>
          <a:lstStyle>
            <a:lvl1pPr>
              <a:defRPr/>
            </a:lvl1pPr>
          </a:lstStyle>
          <a:p>
            <a:r>
              <a:rPr lang="en-US" dirty="0" smtClean="0"/>
              <a:t>12-</a:t>
            </a:r>
            <a:fld id="{C903709C-3A51-4159-A1F2-967736EB47E4}" type="slidenum">
              <a:rPr lang="en-US" smtClean="0"/>
              <a:pPr/>
              <a:t>‹#›</a:t>
            </a:fld>
            <a:endParaRPr lang="en-US" dirty="0" smtClean="0"/>
          </a:p>
          <a:p>
            <a:endParaRPr lang="en-US" dirty="0"/>
          </a:p>
        </p:txBody>
      </p:sp>
    </p:spTree>
    <p:extLst>
      <p:ext uri="{BB962C8B-B14F-4D97-AF65-F5344CB8AC3E}">
        <p14:creationId xmlns:p14="http://schemas.microsoft.com/office/powerpoint/2010/main" val="945015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5" name="Rectangle 6"/>
          <p:cNvSpPr>
            <a:spLocks noGrp="1" noChangeArrowheads="1"/>
          </p:cNvSpPr>
          <p:nvPr>
            <p:ph type="sldNum" sz="quarter" idx="11"/>
          </p:nvPr>
        </p:nvSpPr>
        <p:spPr>
          <a:ln/>
        </p:spPr>
        <p:txBody>
          <a:bodyPr/>
          <a:lstStyle>
            <a:lvl1pPr>
              <a:defRPr/>
            </a:lvl1pPr>
          </a:lstStyle>
          <a:p>
            <a:r>
              <a:rPr lang="en-US" dirty="0" smtClean="0"/>
              <a:t>12-</a:t>
            </a:r>
            <a:fld id="{0622D2AB-B898-42D4-ABA7-33F023A81DBC}" type="slidenum">
              <a:rPr lang="en-US" smtClean="0"/>
              <a:pPr/>
              <a:t>‹#›</a:t>
            </a:fld>
            <a:endParaRPr lang="en-US" dirty="0" smtClean="0"/>
          </a:p>
          <a:p>
            <a:endParaRPr lang="en-US" dirty="0"/>
          </a:p>
        </p:txBody>
      </p:sp>
    </p:spTree>
    <p:extLst>
      <p:ext uri="{BB962C8B-B14F-4D97-AF65-F5344CB8AC3E}">
        <p14:creationId xmlns:p14="http://schemas.microsoft.com/office/powerpoint/2010/main" val="658924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5" name="Rectangle 6"/>
          <p:cNvSpPr>
            <a:spLocks noGrp="1" noChangeArrowheads="1"/>
          </p:cNvSpPr>
          <p:nvPr>
            <p:ph type="sldNum" sz="quarter" idx="11"/>
          </p:nvPr>
        </p:nvSpPr>
        <p:spPr>
          <a:ln/>
        </p:spPr>
        <p:txBody>
          <a:bodyPr/>
          <a:lstStyle>
            <a:lvl1pPr>
              <a:defRPr/>
            </a:lvl1pPr>
          </a:lstStyle>
          <a:p>
            <a:r>
              <a:rPr lang="en-US" dirty="0" smtClean="0"/>
              <a:t>12-</a:t>
            </a:r>
            <a:fld id="{65727335-3126-43D4-9FC9-15F922AE1F5F}" type="slidenum">
              <a:rPr lang="en-US" smtClean="0"/>
              <a:pPr/>
              <a:t>‹#›</a:t>
            </a:fld>
            <a:endParaRPr lang="en-US" dirty="0" smtClean="0"/>
          </a:p>
          <a:p>
            <a:endParaRPr lang="en-US" dirty="0"/>
          </a:p>
        </p:txBody>
      </p:sp>
    </p:spTree>
    <p:extLst>
      <p:ext uri="{BB962C8B-B14F-4D97-AF65-F5344CB8AC3E}">
        <p14:creationId xmlns:p14="http://schemas.microsoft.com/office/powerpoint/2010/main" val="4884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5" name="Rectangle 6"/>
          <p:cNvSpPr>
            <a:spLocks noGrp="1" noChangeArrowheads="1"/>
          </p:cNvSpPr>
          <p:nvPr>
            <p:ph type="sldNum" sz="quarter" idx="11"/>
          </p:nvPr>
        </p:nvSpPr>
        <p:spPr>
          <a:ln/>
        </p:spPr>
        <p:txBody>
          <a:bodyPr/>
          <a:lstStyle>
            <a:lvl1pPr>
              <a:defRPr/>
            </a:lvl1pPr>
          </a:lstStyle>
          <a:p>
            <a:r>
              <a:rPr lang="en-US" dirty="0" smtClean="0"/>
              <a:t>12-</a:t>
            </a:r>
            <a:fld id="{EAA3A64E-308D-4F0B-81C0-2F308D245075}" type="slidenum">
              <a:rPr lang="en-US" smtClean="0"/>
              <a:pPr/>
              <a:t>‹#›</a:t>
            </a:fld>
            <a:endParaRPr lang="en-US" dirty="0" smtClean="0"/>
          </a:p>
          <a:p>
            <a:endParaRPr lang="en-US" dirty="0"/>
          </a:p>
        </p:txBody>
      </p:sp>
    </p:spTree>
    <p:extLst>
      <p:ext uri="{BB962C8B-B14F-4D97-AF65-F5344CB8AC3E}">
        <p14:creationId xmlns:p14="http://schemas.microsoft.com/office/powerpoint/2010/main" val="1970502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5" name="Rectangle 6"/>
          <p:cNvSpPr>
            <a:spLocks noGrp="1" noChangeArrowheads="1"/>
          </p:cNvSpPr>
          <p:nvPr>
            <p:ph type="sldNum" sz="quarter" idx="11"/>
          </p:nvPr>
        </p:nvSpPr>
        <p:spPr>
          <a:ln/>
        </p:spPr>
        <p:txBody>
          <a:bodyPr/>
          <a:lstStyle>
            <a:lvl1pPr>
              <a:defRPr/>
            </a:lvl1pPr>
          </a:lstStyle>
          <a:p>
            <a:r>
              <a:rPr lang="en-US" dirty="0" smtClean="0"/>
              <a:t>12-</a:t>
            </a:r>
            <a:fld id="{BAE9FA68-B302-485F-ADB5-0A444A9ADE6B}" type="slidenum">
              <a:rPr lang="en-US" smtClean="0"/>
              <a:pPr/>
              <a:t>‹#›</a:t>
            </a:fld>
            <a:endParaRPr lang="en-US" dirty="0" smtClean="0"/>
          </a:p>
          <a:p>
            <a:endParaRPr lang="en-US" dirty="0"/>
          </a:p>
        </p:txBody>
      </p:sp>
    </p:spTree>
    <p:extLst>
      <p:ext uri="{BB962C8B-B14F-4D97-AF65-F5344CB8AC3E}">
        <p14:creationId xmlns:p14="http://schemas.microsoft.com/office/powerpoint/2010/main" val="490630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6" name="Rectangle 6"/>
          <p:cNvSpPr>
            <a:spLocks noGrp="1" noChangeArrowheads="1"/>
          </p:cNvSpPr>
          <p:nvPr>
            <p:ph type="sldNum" sz="quarter" idx="11"/>
          </p:nvPr>
        </p:nvSpPr>
        <p:spPr>
          <a:ln/>
        </p:spPr>
        <p:txBody>
          <a:bodyPr/>
          <a:lstStyle>
            <a:lvl1pPr>
              <a:defRPr/>
            </a:lvl1pPr>
          </a:lstStyle>
          <a:p>
            <a:r>
              <a:rPr lang="en-US" dirty="0" smtClean="0"/>
              <a:t>12-</a:t>
            </a:r>
            <a:fld id="{F3AD02F9-D9C1-4A2D-A8C7-A195E7C2BCD5}" type="slidenum">
              <a:rPr lang="en-US" smtClean="0"/>
              <a:pPr/>
              <a:t>‹#›</a:t>
            </a:fld>
            <a:endParaRPr lang="en-US" dirty="0" smtClean="0"/>
          </a:p>
          <a:p>
            <a:endParaRPr lang="en-US" dirty="0"/>
          </a:p>
        </p:txBody>
      </p:sp>
    </p:spTree>
    <p:extLst>
      <p:ext uri="{BB962C8B-B14F-4D97-AF65-F5344CB8AC3E}">
        <p14:creationId xmlns:p14="http://schemas.microsoft.com/office/powerpoint/2010/main" val="3322924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8" name="Rectangle 6"/>
          <p:cNvSpPr>
            <a:spLocks noGrp="1" noChangeArrowheads="1"/>
          </p:cNvSpPr>
          <p:nvPr>
            <p:ph type="sldNum" sz="quarter" idx="11"/>
          </p:nvPr>
        </p:nvSpPr>
        <p:spPr>
          <a:ln/>
        </p:spPr>
        <p:txBody>
          <a:bodyPr/>
          <a:lstStyle>
            <a:lvl1pPr>
              <a:defRPr/>
            </a:lvl1pPr>
          </a:lstStyle>
          <a:p>
            <a:r>
              <a:rPr lang="en-US" dirty="0" smtClean="0"/>
              <a:t>12-</a:t>
            </a:r>
            <a:fld id="{608DE250-3C18-45B6-AED8-84A6EC89196B}" type="slidenum">
              <a:rPr lang="en-US" smtClean="0"/>
              <a:pPr/>
              <a:t>‹#›</a:t>
            </a:fld>
            <a:endParaRPr lang="en-US" dirty="0" smtClean="0"/>
          </a:p>
          <a:p>
            <a:endParaRPr lang="en-US" dirty="0"/>
          </a:p>
        </p:txBody>
      </p:sp>
    </p:spTree>
    <p:extLst>
      <p:ext uri="{BB962C8B-B14F-4D97-AF65-F5344CB8AC3E}">
        <p14:creationId xmlns:p14="http://schemas.microsoft.com/office/powerpoint/2010/main" val="113246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4" name="Rectangle 6"/>
          <p:cNvSpPr>
            <a:spLocks noGrp="1" noChangeArrowheads="1"/>
          </p:cNvSpPr>
          <p:nvPr>
            <p:ph type="sldNum" sz="quarter" idx="11"/>
          </p:nvPr>
        </p:nvSpPr>
        <p:spPr>
          <a:ln/>
        </p:spPr>
        <p:txBody>
          <a:bodyPr/>
          <a:lstStyle>
            <a:lvl1pPr>
              <a:defRPr/>
            </a:lvl1pPr>
          </a:lstStyle>
          <a:p>
            <a:r>
              <a:rPr lang="en-US" dirty="0" smtClean="0"/>
              <a:t>12-</a:t>
            </a:r>
            <a:fld id="{A5F9F8CF-6915-4E32-A8FD-2A010416795E}" type="slidenum">
              <a:rPr lang="en-US" smtClean="0"/>
              <a:pPr/>
              <a:t>‹#›</a:t>
            </a:fld>
            <a:endParaRPr lang="en-US" dirty="0" smtClean="0"/>
          </a:p>
          <a:p>
            <a:endParaRPr lang="en-US" dirty="0"/>
          </a:p>
        </p:txBody>
      </p:sp>
    </p:spTree>
    <p:extLst>
      <p:ext uri="{BB962C8B-B14F-4D97-AF65-F5344CB8AC3E}">
        <p14:creationId xmlns:p14="http://schemas.microsoft.com/office/powerpoint/2010/main" val="3637261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3" name="Rectangle 6"/>
          <p:cNvSpPr>
            <a:spLocks noGrp="1" noChangeArrowheads="1"/>
          </p:cNvSpPr>
          <p:nvPr>
            <p:ph type="sldNum" sz="quarter" idx="11"/>
          </p:nvPr>
        </p:nvSpPr>
        <p:spPr>
          <a:ln/>
        </p:spPr>
        <p:txBody>
          <a:bodyPr/>
          <a:lstStyle>
            <a:lvl1pPr>
              <a:defRPr/>
            </a:lvl1pPr>
          </a:lstStyle>
          <a:p>
            <a:r>
              <a:rPr lang="en-US" dirty="0" smtClean="0"/>
              <a:t>12-</a:t>
            </a:r>
            <a:fld id="{62EB73AA-5BCA-42BC-A20B-4F60EDD4DA61}" type="slidenum">
              <a:rPr lang="en-US" smtClean="0"/>
              <a:pPr/>
              <a:t>‹#›</a:t>
            </a:fld>
            <a:endParaRPr lang="en-US" dirty="0" smtClean="0"/>
          </a:p>
          <a:p>
            <a:endParaRPr lang="en-US" dirty="0"/>
          </a:p>
        </p:txBody>
      </p:sp>
    </p:spTree>
    <p:extLst>
      <p:ext uri="{BB962C8B-B14F-4D97-AF65-F5344CB8AC3E}">
        <p14:creationId xmlns:p14="http://schemas.microsoft.com/office/powerpoint/2010/main" val="1803490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6" name="Rectangle 6"/>
          <p:cNvSpPr>
            <a:spLocks noGrp="1" noChangeArrowheads="1"/>
          </p:cNvSpPr>
          <p:nvPr>
            <p:ph type="sldNum" sz="quarter" idx="11"/>
          </p:nvPr>
        </p:nvSpPr>
        <p:spPr>
          <a:ln/>
        </p:spPr>
        <p:txBody>
          <a:bodyPr/>
          <a:lstStyle>
            <a:lvl1pPr>
              <a:defRPr/>
            </a:lvl1pPr>
          </a:lstStyle>
          <a:p>
            <a:r>
              <a:rPr lang="en-US" dirty="0" smtClean="0"/>
              <a:t>12-</a:t>
            </a:r>
            <a:fld id="{76B92E8A-2083-41A9-AE42-CE09621B3FA2}" type="slidenum">
              <a:rPr lang="en-US" smtClean="0"/>
              <a:pPr/>
              <a:t>‹#›</a:t>
            </a:fld>
            <a:endParaRPr lang="en-US" dirty="0" smtClean="0"/>
          </a:p>
          <a:p>
            <a:endParaRPr lang="en-US" dirty="0"/>
          </a:p>
        </p:txBody>
      </p:sp>
    </p:spTree>
    <p:extLst>
      <p:ext uri="{BB962C8B-B14F-4D97-AF65-F5344CB8AC3E}">
        <p14:creationId xmlns:p14="http://schemas.microsoft.com/office/powerpoint/2010/main" val="22024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6" name="Rectangle 6"/>
          <p:cNvSpPr>
            <a:spLocks noGrp="1" noChangeArrowheads="1"/>
          </p:cNvSpPr>
          <p:nvPr>
            <p:ph type="sldNum" sz="quarter" idx="11"/>
          </p:nvPr>
        </p:nvSpPr>
        <p:spPr>
          <a:ln/>
        </p:spPr>
        <p:txBody>
          <a:bodyPr/>
          <a:lstStyle>
            <a:lvl1pPr>
              <a:defRPr/>
            </a:lvl1pPr>
          </a:lstStyle>
          <a:p>
            <a:r>
              <a:rPr lang="en-US" dirty="0" smtClean="0"/>
              <a:t>12-</a:t>
            </a:r>
            <a:fld id="{1F539387-3AF2-4E98-A29E-B246C59F1A3E}" type="slidenum">
              <a:rPr lang="en-US" smtClean="0"/>
              <a:pPr/>
              <a:t>‹#›</a:t>
            </a:fld>
            <a:endParaRPr lang="en-US" dirty="0" smtClean="0"/>
          </a:p>
          <a:p>
            <a:endParaRPr lang="en-US" dirty="0"/>
          </a:p>
        </p:txBody>
      </p:sp>
    </p:spTree>
    <p:extLst>
      <p:ext uri="{BB962C8B-B14F-4D97-AF65-F5344CB8AC3E}">
        <p14:creationId xmlns:p14="http://schemas.microsoft.com/office/powerpoint/2010/main" val="2637020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0000CC"/>
          </a:solidFill>
          <a:ln>
            <a:noFill/>
          </a:ln>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86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CC"/>
                </a:solidFill>
                <a:latin typeface="Arial" charset="0"/>
              </a:defRPr>
            </a:lvl1pPr>
          </a:lstStyle>
          <a:p>
            <a:pPr>
              <a:defRPr/>
            </a:pPr>
            <a:r>
              <a:rPr lang="en-US" smtClean="0"/>
              <a:t>KROENKE AND AUER - DATABASE PROCESSING, 13th Edition  © 2014 Pearson Education, Inc.</a:t>
            </a:r>
            <a:endParaRPr lang="en-US"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CC"/>
                </a:solidFill>
              </a:defRPr>
            </a:lvl1pPr>
          </a:lstStyle>
          <a:p>
            <a:r>
              <a:rPr lang="en-US" dirty="0" smtClean="0"/>
              <a:t>12-</a:t>
            </a:r>
            <a:fld id="{DC8DF035-D326-4A65-89FA-FEDEF4F65D9F}" type="slidenum">
              <a:rPr lang="en-US" smtClean="0"/>
              <a:pPr/>
              <a:t>‹#›</a:t>
            </a:fld>
            <a:endParaRPr lang="en-US" dirty="0" smtClean="0"/>
          </a:p>
          <a:p>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charset="0"/>
        </a:defRPr>
      </a:lvl2pPr>
      <a:lvl3pPr algn="ctr" rtl="0" eaLnBrk="0" fontAlgn="base" hangingPunct="0">
        <a:spcBef>
          <a:spcPct val="0"/>
        </a:spcBef>
        <a:spcAft>
          <a:spcPct val="0"/>
        </a:spcAft>
        <a:defRPr sz="4400">
          <a:solidFill>
            <a:schemeClr val="bg1"/>
          </a:solidFill>
          <a:latin typeface="Arial" charset="0"/>
        </a:defRPr>
      </a:lvl3pPr>
      <a:lvl4pPr algn="ctr" rtl="0" eaLnBrk="0" fontAlgn="base" hangingPunct="0">
        <a:spcBef>
          <a:spcPct val="0"/>
        </a:spcBef>
        <a:spcAft>
          <a:spcPct val="0"/>
        </a:spcAft>
        <a:defRPr sz="4400">
          <a:solidFill>
            <a:schemeClr val="bg1"/>
          </a:solidFill>
          <a:latin typeface="Arial" charset="0"/>
        </a:defRPr>
      </a:lvl4pPr>
      <a:lvl5pPr algn="ctr" rtl="0" eaLnBrk="0" fontAlgn="base" hangingPunct="0">
        <a:spcBef>
          <a:spcPct val="0"/>
        </a:spcBef>
        <a:spcAft>
          <a:spcPct val="0"/>
        </a:spcAft>
        <a:defRPr sz="4400">
          <a:solidFill>
            <a:schemeClr val="bg1"/>
          </a:solidFill>
          <a:latin typeface="Arial" charset="0"/>
        </a:defRPr>
      </a:lvl5pPr>
      <a:lvl6pPr marL="457200" algn="ctr" rtl="0" fontAlgn="base">
        <a:spcBef>
          <a:spcPct val="0"/>
        </a:spcBef>
        <a:spcAft>
          <a:spcPct val="0"/>
        </a:spcAft>
        <a:defRPr sz="4400">
          <a:solidFill>
            <a:schemeClr val="bg1"/>
          </a:solidFill>
          <a:latin typeface="Arial" charset="0"/>
        </a:defRPr>
      </a:lvl6pPr>
      <a:lvl7pPr marL="914400" algn="ctr" rtl="0" fontAlgn="base">
        <a:spcBef>
          <a:spcPct val="0"/>
        </a:spcBef>
        <a:spcAft>
          <a:spcPct val="0"/>
        </a:spcAft>
        <a:defRPr sz="4400">
          <a:solidFill>
            <a:schemeClr val="bg1"/>
          </a:solidFill>
          <a:latin typeface="Arial" charset="0"/>
        </a:defRPr>
      </a:lvl7pPr>
      <a:lvl8pPr marL="1371600" algn="ctr" rtl="0" fontAlgn="base">
        <a:spcBef>
          <a:spcPct val="0"/>
        </a:spcBef>
        <a:spcAft>
          <a:spcPct val="0"/>
        </a:spcAft>
        <a:defRPr sz="4400">
          <a:solidFill>
            <a:schemeClr val="bg1"/>
          </a:solidFill>
          <a:latin typeface="Arial" charset="0"/>
        </a:defRPr>
      </a:lvl8pPr>
      <a:lvl9pPr marL="1828800" algn="ctr" rtl="0" fontAlgn="base">
        <a:spcBef>
          <a:spcPct val="0"/>
        </a:spcBef>
        <a:spcAft>
          <a:spcPct val="0"/>
        </a:spcAft>
        <a:defRPr sz="44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cassandra.apache.org/"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ourceforge.net/projects/dbxml-core/"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www.w3.org/TR/xpath/" TargetMode="External"/><Relationship Id="rId5" Type="http://schemas.openxmlformats.org/officeDocument/2006/relationships/hyperlink" Target="http://www.w3.org/TR/xquery/" TargetMode="External"/><Relationship Id="rId4" Type="http://schemas.openxmlformats.org/officeDocument/2006/relationships/hyperlink" Target="http://cassandra.apache.org/"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hbase.apache.org/" TargetMode="External"/><Relationship Id="rId2" Type="http://schemas.openxmlformats.org/officeDocument/2006/relationships/hyperlink" Target="http://hadoop.apache.org/" TargetMode="External"/><Relationship Id="rId1" Type="http://schemas.openxmlformats.org/officeDocument/2006/relationships/slideLayout" Target="../slideLayouts/slideLayout2.xml"/><Relationship Id="rId4" Type="http://schemas.openxmlformats.org/officeDocument/2006/relationships/hyperlink" Target="http://pig.apache.org/"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ctrTitle"/>
          </p:nvPr>
        </p:nvSpPr>
        <p:spPr>
          <a:xfrm>
            <a:off x="0" y="0"/>
            <a:ext cx="9144000" cy="2362200"/>
          </a:xfrm>
        </p:spPr>
        <p:txBody>
          <a:bodyPr/>
          <a:lstStyle/>
          <a:p>
            <a:pPr eaLnBrk="1" hangingPunct="1">
              <a:spcBef>
                <a:spcPct val="20000"/>
              </a:spcBef>
              <a:defRPr/>
            </a:pPr>
            <a:r>
              <a:rPr lang="en-US" sz="4000" dirty="0" smtClean="0"/>
              <a:t/>
            </a:r>
            <a:br>
              <a:rPr lang="en-US" sz="4000" dirty="0" smtClean="0"/>
            </a:br>
            <a:r>
              <a:rPr lang="en-US" sz="4000" dirty="0">
                <a:latin typeface="Calibri" pitchFamily="34" charset="0"/>
                <a:cs typeface="Calibri" pitchFamily="34" charset="0"/>
              </a:rPr>
              <a:t>David M. </a:t>
            </a:r>
            <a:r>
              <a:rPr lang="en-US" sz="4000" dirty="0" err="1">
                <a:latin typeface="Calibri" pitchFamily="34" charset="0"/>
                <a:cs typeface="Calibri" pitchFamily="34" charset="0"/>
              </a:rPr>
              <a:t>Kroenke</a:t>
            </a:r>
            <a:r>
              <a:rPr lang="en-US" sz="4000" dirty="0">
                <a:latin typeface="Calibri" pitchFamily="34" charset="0"/>
                <a:cs typeface="Calibri" pitchFamily="34" charset="0"/>
              </a:rPr>
              <a:t> and David J. Auer</a:t>
            </a:r>
            <a:r>
              <a:rPr lang="en-US" sz="4000" dirty="0" smtClean="0"/>
              <a:t/>
            </a:r>
            <a:br>
              <a:rPr lang="en-US" sz="4000" dirty="0" smtClean="0"/>
            </a:br>
            <a:r>
              <a:rPr lang="en-US" sz="4000" dirty="0">
                <a:solidFill>
                  <a:schemeClr val="accent3"/>
                </a:solidFill>
                <a:latin typeface="Calibri" pitchFamily="34" charset="0"/>
                <a:cs typeface="Calibri" pitchFamily="34" charset="0"/>
              </a:rPr>
              <a:t>Database </a:t>
            </a:r>
            <a:r>
              <a:rPr lang="en-US" sz="4000" dirty="0" smtClean="0">
                <a:solidFill>
                  <a:schemeClr val="accent3"/>
                </a:solidFill>
                <a:latin typeface="Calibri" pitchFamily="34" charset="0"/>
                <a:cs typeface="Calibri" pitchFamily="34" charset="0"/>
              </a:rPr>
              <a:t>Processing</a:t>
            </a:r>
            <a:r>
              <a:rPr lang="en-US" sz="4000" dirty="0">
                <a:solidFill>
                  <a:schemeClr val="tx1"/>
                </a:solidFill>
                <a:latin typeface="Calibri" pitchFamily="34" charset="0"/>
                <a:cs typeface="Calibri" pitchFamily="34" charset="0"/>
              </a:rPr>
              <a:t/>
            </a:r>
            <a:br>
              <a:rPr lang="en-US" sz="4000" dirty="0">
                <a:solidFill>
                  <a:schemeClr val="tx1"/>
                </a:solidFill>
                <a:latin typeface="Calibri" pitchFamily="34" charset="0"/>
                <a:cs typeface="Calibri" pitchFamily="34" charset="0"/>
              </a:rPr>
            </a:br>
            <a:r>
              <a:rPr lang="en-US" sz="3200" dirty="0">
                <a:solidFill>
                  <a:schemeClr val="bg2">
                    <a:lumMod val="40000"/>
                    <a:lumOff val="60000"/>
                  </a:schemeClr>
                </a:solidFill>
                <a:latin typeface="Calibri" pitchFamily="34" charset="0"/>
                <a:cs typeface="Calibri" pitchFamily="34" charset="0"/>
              </a:rPr>
              <a:t>Fundamentals, Design, and Implementation</a:t>
            </a:r>
            <a:r>
              <a:rPr lang="en-US" sz="4000" dirty="0" smtClean="0">
                <a:solidFill>
                  <a:schemeClr val="bg2">
                    <a:lumMod val="40000"/>
                    <a:lumOff val="60000"/>
                  </a:schemeClr>
                </a:solidFill>
              </a:rPr>
              <a:t/>
            </a:r>
            <a:br>
              <a:rPr lang="en-US" sz="4000" dirty="0" smtClean="0">
                <a:solidFill>
                  <a:schemeClr val="bg2">
                    <a:lumMod val="40000"/>
                    <a:lumOff val="60000"/>
                  </a:schemeClr>
                </a:solidFill>
              </a:rPr>
            </a:br>
            <a:endParaRPr lang="en-US" sz="4000" dirty="0" smtClean="0">
              <a:solidFill>
                <a:schemeClr val="bg2">
                  <a:lumMod val="40000"/>
                  <a:lumOff val="60000"/>
                </a:schemeClr>
              </a:solidFill>
            </a:endParaRPr>
          </a:p>
        </p:txBody>
      </p:sp>
      <p:sp>
        <p:nvSpPr>
          <p:cNvPr id="2052" name="Rectangle 5"/>
          <p:cNvSpPr>
            <a:spLocks noChangeArrowheads="1"/>
          </p:cNvSpPr>
          <p:nvPr/>
        </p:nvSpPr>
        <p:spPr bwMode="auto">
          <a:xfrm>
            <a:off x="3276600" y="2438400"/>
            <a:ext cx="5867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pPr>
            <a:endParaRPr lang="en-US" sz="1000" b="1" dirty="0">
              <a:solidFill>
                <a:srgbClr val="3399FF"/>
              </a:solidFill>
            </a:endParaRPr>
          </a:p>
          <a:p>
            <a:pPr algn="ctr" eaLnBrk="1" hangingPunct="1">
              <a:spcBef>
                <a:spcPct val="20000"/>
              </a:spcBef>
            </a:pPr>
            <a:r>
              <a:rPr lang="en-US" sz="3600" b="1" dirty="0">
                <a:solidFill>
                  <a:srgbClr val="339966"/>
                </a:solidFill>
                <a:latin typeface="Calibri" panose="020F0502020204030204" pitchFamily="34" charset="0"/>
                <a:ea typeface="Calibri" panose="020F0502020204030204" pitchFamily="34" charset="0"/>
                <a:cs typeface="Calibri" panose="020F0502020204030204" pitchFamily="34" charset="0"/>
              </a:rPr>
              <a:t>Chapter </a:t>
            </a:r>
            <a:r>
              <a:rPr lang="en-US" sz="3600" b="1" dirty="0" smtClean="0">
                <a:solidFill>
                  <a:srgbClr val="339966"/>
                </a:solidFill>
                <a:latin typeface="Calibri" panose="020F0502020204030204" pitchFamily="34" charset="0"/>
                <a:ea typeface="Calibri" panose="020F0502020204030204" pitchFamily="34" charset="0"/>
                <a:cs typeface="Calibri" panose="020F0502020204030204" pitchFamily="34" charset="0"/>
              </a:rPr>
              <a:t>Twelve:</a:t>
            </a:r>
            <a:endParaRPr lang="en-US" sz="3600" b="1" dirty="0">
              <a:solidFill>
                <a:srgbClr val="339966"/>
              </a:solidFill>
              <a:latin typeface="Calibri" panose="020F0502020204030204" pitchFamily="34" charset="0"/>
              <a:ea typeface="Calibri" panose="020F0502020204030204" pitchFamily="34" charset="0"/>
              <a:cs typeface="Calibri" panose="020F0502020204030204" pitchFamily="34" charset="0"/>
            </a:endParaRPr>
          </a:p>
          <a:p>
            <a:pPr algn="ctr" eaLnBrk="1" hangingPunct="1">
              <a:spcBef>
                <a:spcPct val="20000"/>
              </a:spcBef>
            </a:pPr>
            <a:r>
              <a:rPr lang="en-US" sz="3600" b="1" dirty="0" smtClean="0">
                <a:solidFill>
                  <a:srgbClr val="0000CC"/>
                </a:solidFill>
                <a:latin typeface="Calibri" panose="020F0502020204030204" pitchFamily="34" charset="0"/>
                <a:ea typeface="Calibri" panose="020F0502020204030204" pitchFamily="34" charset="0"/>
                <a:cs typeface="Calibri" panose="020F0502020204030204" pitchFamily="34" charset="0"/>
              </a:rPr>
              <a:t>Big Data, Data Warehouses, and</a:t>
            </a:r>
          </a:p>
          <a:p>
            <a:pPr algn="ctr" eaLnBrk="1" hangingPunct="1">
              <a:spcBef>
                <a:spcPct val="20000"/>
              </a:spcBef>
            </a:pPr>
            <a:r>
              <a:rPr lang="en-US" sz="3600" b="1" dirty="0" smtClean="0">
                <a:solidFill>
                  <a:srgbClr val="0000CC"/>
                </a:solidFill>
                <a:latin typeface="Calibri" panose="020F0502020204030204" pitchFamily="34" charset="0"/>
                <a:ea typeface="Calibri" panose="020F0502020204030204" pitchFamily="34" charset="0"/>
                <a:cs typeface="Calibri" panose="020F0502020204030204" pitchFamily="34" charset="0"/>
              </a:rPr>
              <a:t>Business </a:t>
            </a: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Intelligence</a:t>
            </a:r>
            <a:b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b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Systems</a:t>
            </a:r>
          </a:p>
          <a:p>
            <a:pPr eaLnBrk="1" hangingPunct="1">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latin typeface="Arial" charset="0"/>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91443" y="2458723"/>
            <a:ext cx="3261357" cy="2149376"/>
          </a:xfrm>
          <a:prstGeom prst="rect">
            <a:avLst/>
          </a:prstGeom>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47800"/>
            <a:ext cx="6797675" cy="473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2"/>
          <p:cNvSpPr>
            <a:spLocks noGrp="1" noChangeArrowheads="1"/>
          </p:cNvSpPr>
          <p:nvPr>
            <p:ph type="title"/>
          </p:nvPr>
        </p:nvSpPr>
        <p:spPr/>
        <p:txBody>
          <a:bodyPr/>
          <a:lstStyle/>
          <a:p>
            <a:pPr eaLnBrk="1" hangingPunct="1"/>
            <a:r>
              <a:rPr lang="en-US" sz="4000" smtClean="0"/>
              <a:t>Characteristics of BI Applications</a:t>
            </a:r>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10</a:t>
            </a:fld>
            <a:endParaRPr lang="en-US" smtClean="0"/>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77962"/>
          </a:xfrm>
        </p:spPr>
        <p:txBody>
          <a:bodyPr/>
          <a:lstStyle/>
          <a:p>
            <a:r>
              <a:rPr lang="en-US" dirty="0" smtClean="0"/>
              <a:t>Purchased Data</a:t>
            </a:r>
            <a:br>
              <a:rPr lang="en-US" dirty="0" smtClean="0"/>
            </a:br>
            <a:r>
              <a:rPr lang="en-US" sz="2800" dirty="0" err="1" smtClean="0"/>
              <a:t>AmeriLINK</a:t>
            </a:r>
            <a:r>
              <a:rPr lang="en-US" sz="2800" dirty="0" smtClean="0"/>
              <a:t> Sells Data on 230+ Million Americans</a:t>
            </a:r>
            <a:endParaRPr lang="en-US" dirty="0"/>
          </a:p>
        </p:txBody>
      </p:sp>
      <p:pic>
        <p:nvPicPr>
          <p:cNvPr id="6" name="Picture 5"/>
          <p:cNvPicPr>
            <a:picLocks noChangeAspect="1"/>
          </p:cNvPicPr>
          <p:nvPr/>
        </p:nvPicPr>
        <p:blipFill>
          <a:blip r:embed="rId2"/>
          <a:stretch>
            <a:fillRect/>
          </a:stretch>
        </p:blipFill>
        <p:spPr>
          <a:xfrm>
            <a:off x="2819400" y="1831223"/>
            <a:ext cx="3505200" cy="4335379"/>
          </a:xfrm>
          <a:prstGeom prst="rect">
            <a:avLst/>
          </a:prstGeom>
        </p:spPr>
      </p:pic>
      <p:sp>
        <p:nvSpPr>
          <p:cNvPr id="7" name="Footer Placeholder 6"/>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8" name="Slide Number Placeholder 7"/>
          <p:cNvSpPr>
            <a:spLocks noGrp="1"/>
          </p:cNvSpPr>
          <p:nvPr>
            <p:ph type="sldNum" sz="quarter" idx="11"/>
          </p:nvPr>
        </p:nvSpPr>
        <p:spPr/>
        <p:txBody>
          <a:bodyPr/>
          <a:lstStyle/>
          <a:p>
            <a:r>
              <a:rPr lang="en-US" smtClean="0"/>
              <a:t>12-</a:t>
            </a:r>
            <a:fld id="{EAA3A64E-308D-4F0B-81C0-2F308D245075}" type="slidenum">
              <a:rPr lang="en-US" smtClean="0"/>
              <a:pPr/>
              <a:t>11</a:t>
            </a:fld>
            <a:endParaRPr lang="en-US" smtClean="0"/>
          </a:p>
          <a:p>
            <a:endParaRPr lang="en-US" dirty="0"/>
          </a:p>
        </p:txBody>
      </p:sp>
    </p:spTree>
    <p:extLst>
      <p:ext uri="{BB962C8B-B14F-4D97-AF65-F5344CB8AC3E}">
        <p14:creationId xmlns:p14="http://schemas.microsoft.com/office/powerpoint/2010/main" val="2936289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z="3200" smtClean="0"/>
              <a:t>Components of a Data Warehouse</a:t>
            </a:r>
          </a:p>
        </p:txBody>
      </p:sp>
      <p:pic>
        <p:nvPicPr>
          <p:cNvPr id="10243" name="Picture 5" descr="C:\Users\Auer.WWU\Auer-Projects\Kroenke-Auer-Projects\Kroenke-Auer-DBP-e11\DBP-e11-Supplements\Images\Chapter13\Fig13-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95300" y="1709738"/>
            <a:ext cx="8064500" cy="3376612"/>
          </a:xfrm>
        </p:spPr>
      </p:pic>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12</a:t>
            </a:fld>
            <a:endParaRPr lang="en-US" smtClean="0"/>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z="4000" smtClean="0"/>
              <a:t>Data Warehouses and Data Marts:</a:t>
            </a:r>
            <a:br>
              <a:rPr lang="en-US" sz="4000" smtClean="0"/>
            </a:br>
            <a:r>
              <a:rPr lang="en-US" sz="3200" smtClean="0"/>
              <a:t>Problems with Operational Data</a:t>
            </a:r>
          </a:p>
        </p:txBody>
      </p:sp>
      <p:pic>
        <p:nvPicPr>
          <p:cNvPr id="1126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524000"/>
            <a:ext cx="5075238" cy="46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13</a:t>
            </a:fld>
            <a:endParaRPr lang="en-US" smtClean="0"/>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z="4000" smtClean="0"/>
              <a:t>Data Warehouses and Data Marts:</a:t>
            </a:r>
            <a:br>
              <a:rPr lang="en-US" sz="4000" smtClean="0"/>
            </a:br>
            <a:r>
              <a:rPr lang="en-US" sz="3200" smtClean="0"/>
              <a:t>Data Warehouse compared to Data Marts</a:t>
            </a:r>
          </a:p>
        </p:txBody>
      </p:sp>
      <p:pic>
        <p:nvPicPr>
          <p:cNvPr id="12291" name="Picture 5" descr="C:\Users\Auer.WWU\Auer-Projects\Kroenke-Auer-Projects\Kroenke-Auer-DBP-e11\DBP-e11-Supplements\Images\Chapter13\Fig13-6.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512888"/>
            <a:ext cx="8229600" cy="4243387"/>
          </a:xfrm>
        </p:spPr>
      </p:pic>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14</a:t>
            </a:fld>
            <a:endParaRPr lang="en-US" smtClean="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sz="3600" smtClean="0"/>
              <a:t>Characteristics of Operational and Dimensional Databases</a:t>
            </a:r>
          </a:p>
        </p:txBody>
      </p:sp>
      <p:pic>
        <p:nvPicPr>
          <p:cNvPr id="13315" name="Picture 2" descr="C:\Users\Auer.WWU\Auer-Projects\Kroenke-Auer-Projects\Kroenke-Auer-DBP-e11\DBP-e11-Supplements\Images\Chapter13\Fig13-7.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524000"/>
            <a:ext cx="8229600" cy="3921125"/>
          </a:xfrm>
        </p:spPr>
      </p:pic>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15</a:t>
            </a:fld>
            <a:endParaRPr lang="en-US" smtClean="0"/>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smtClean="0"/>
              <a:t>The Star Schema</a:t>
            </a:r>
          </a:p>
        </p:txBody>
      </p:sp>
      <p:pic>
        <p:nvPicPr>
          <p:cNvPr id="14339" name="Picture 2" descr="C:\Users\Auer.WWU\Auer-Projects\Kroenke-Auer-Projects\Kroenke-Auer-DBP-e11\DBP-e11-Supplements\Images\Chapter13\Fig13-8.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676400"/>
            <a:ext cx="8229600" cy="3452813"/>
          </a:xfrm>
        </p:spPr>
      </p:pic>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16</a:t>
            </a:fld>
            <a:endParaRPr lang="en-US" smtClean="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smtClean="0"/>
              <a:t>The HSD Database Design</a:t>
            </a:r>
          </a:p>
        </p:txBody>
      </p:sp>
      <p:pic>
        <p:nvPicPr>
          <p:cNvPr id="1536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517650"/>
            <a:ext cx="6276975" cy="473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17</a:t>
            </a:fld>
            <a:endParaRPr lang="en-US" smtClean="0"/>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7200" y="1524000"/>
            <a:ext cx="8192000" cy="4384000"/>
          </a:xfrm>
          <a:prstGeom prst="rect">
            <a:avLst/>
          </a:prstGeom>
        </p:spPr>
      </p:pic>
      <p:sp>
        <p:nvSpPr>
          <p:cNvPr id="16386" name="Title 1"/>
          <p:cNvSpPr>
            <a:spLocks noGrp="1"/>
          </p:cNvSpPr>
          <p:nvPr>
            <p:ph type="title"/>
          </p:nvPr>
        </p:nvSpPr>
        <p:spPr/>
        <p:txBody>
          <a:bodyPr/>
          <a:lstStyle/>
          <a:p>
            <a:pPr eaLnBrk="1" hangingPunct="1"/>
            <a:r>
              <a:rPr lang="en-US" smtClean="0"/>
              <a:t>The HSD Database Diagram</a:t>
            </a:r>
          </a:p>
        </p:txBody>
      </p:sp>
      <p:sp>
        <p:nvSpPr>
          <p:cNvPr id="5" name="Footer Placeholder 4"/>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6" name="Slide Number Placeholder 5"/>
          <p:cNvSpPr>
            <a:spLocks noGrp="1"/>
          </p:cNvSpPr>
          <p:nvPr>
            <p:ph type="sldNum" sz="quarter" idx="11"/>
          </p:nvPr>
        </p:nvSpPr>
        <p:spPr/>
        <p:txBody>
          <a:bodyPr/>
          <a:lstStyle/>
          <a:p>
            <a:r>
              <a:rPr lang="en-US" smtClean="0"/>
              <a:t>12-</a:t>
            </a:r>
            <a:fld id="{EAA3A64E-308D-4F0B-81C0-2F308D245075}" type="slidenum">
              <a:rPr lang="en-US" smtClean="0"/>
              <a:pPr/>
              <a:t>18</a:t>
            </a:fld>
            <a:endParaRPr lang="en-US" smtClean="0"/>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531620"/>
            <a:ext cx="8189218" cy="4411980"/>
          </a:xfrm>
          <a:prstGeom prst="rect">
            <a:avLst/>
          </a:prstGeom>
        </p:spPr>
      </p:pic>
      <p:sp>
        <p:nvSpPr>
          <p:cNvPr id="17410" name="Title 1"/>
          <p:cNvSpPr>
            <a:spLocks noGrp="1"/>
          </p:cNvSpPr>
          <p:nvPr>
            <p:ph type="title"/>
          </p:nvPr>
        </p:nvSpPr>
        <p:spPr/>
        <p:txBody>
          <a:bodyPr/>
          <a:lstStyle/>
          <a:p>
            <a:pPr eaLnBrk="1" hangingPunct="1"/>
            <a:r>
              <a:rPr lang="en-US" smtClean="0"/>
              <a:t>The HSD-DW Star Schema</a:t>
            </a:r>
          </a:p>
        </p:txBody>
      </p:sp>
      <p:sp>
        <p:nvSpPr>
          <p:cNvPr id="5" name="Footer Placeholder 4"/>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6" name="Slide Number Placeholder 5"/>
          <p:cNvSpPr>
            <a:spLocks noGrp="1"/>
          </p:cNvSpPr>
          <p:nvPr>
            <p:ph type="sldNum" sz="quarter" idx="11"/>
          </p:nvPr>
        </p:nvSpPr>
        <p:spPr/>
        <p:txBody>
          <a:bodyPr/>
          <a:lstStyle/>
          <a:p>
            <a:r>
              <a:rPr lang="en-US" smtClean="0"/>
              <a:t>12-</a:t>
            </a:r>
            <a:fld id="{EAA3A64E-308D-4F0B-81C0-2F308D245075}" type="slidenum">
              <a:rPr lang="en-US" smtClean="0"/>
              <a:pPr/>
              <a:t>19</a:t>
            </a:fld>
            <a:endParaRPr lang="en-US" smtClean="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57200" y="274638"/>
            <a:ext cx="8229600" cy="868362"/>
          </a:xfrm>
        </p:spPr>
        <p:txBody>
          <a:bodyPr/>
          <a:lstStyle/>
          <a:p>
            <a:pPr eaLnBrk="1" hangingPunct="1"/>
            <a:r>
              <a:rPr lang="en-US" dirty="0" smtClean="0"/>
              <a:t>Chapter Objectives</a:t>
            </a:r>
          </a:p>
        </p:txBody>
      </p:sp>
      <p:sp>
        <p:nvSpPr>
          <p:cNvPr id="3075" name="Rectangle 3"/>
          <p:cNvSpPr>
            <a:spLocks noGrp="1" noChangeArrowheads="1"/>
          </p:cNvSpPr>
          <p:nvPr>
            <p:ph type="body" idx="1"/>
          </p:nvPr>
        </p:nvSpPr>
        <p:spPr>
          <a:xfrm>
            <a:off x="457200" y="1219200"/>
            <a:ext cx="8229600" cy="4525963"/>
          </a:xfrm>
        </p:spPr>
        <p:txBody>
          <a:bodyPr/>
          <a:lstStyle/>
          <a:p>
            <a:r>
              <a:rPr lang="en-US" sz="2400" dirty="0"/>
              <a:t>To learn the basic concepts of Big Data, </a:t>
            </a:r>
            <a:r>
              <a:rPr lang="en-US" sz="2400" dirty="0" smtClean="0"/>
              <a:t>structured storage</a:t>
            </a:r>
            <a:r>
              <a:rPr lang="en-US" sz="2400" dirty="0"/>
              <a:t>, and the </a:t>
            </a:r>
            <a:r>
              <a:rPr lang="en-US" sz="2400" dirty="0" err="1"/>
              <a:t>MapReduce</a:t>
            </a:r>
            <a:r>
              <a:rPr lang="en-US" sz="2400" dirty="0"/>
              <a:t> process</a:t>
            </a:r>
            <a:endParaRPr lang="en-US" sz="2400" dirty="0" smtClean="0"/>
          </a:p>
          <a:p>
            <a:pPr eaLnBrk="1" hangingPunct="1"/>
            <a:r>
              <a:rPr lang="en-US" sz="2400" dirty="0" smtClean="0"/>
              <a:t>To learn the basic concepts of data warehouses and data marts</a:t>
            </a:r>
          </a:p>
          <a:p>
            <a:pPr eaLnBrk="1" hangingPunct="1"/>
            <a:r>
              <a:rPr lang="en-US" sz="2400" dirty="0" smtClean="0"/>
              <a:t>To learn the basic concepts of dimensional databases</a:t>
            </a:r>
          </a:p>
          <a:p>
            <a:pPr eaLnBrk="1" hangingPunct="1"/>
            <a:r>
              <a:rPr lang="en-US" sz="2400" dirty="0" smtClean="0"/>
              <a:t>To learn the basic concepts of business intelligence (BI) systems</a:t>
            </a:r>
          </a:p>
          <a:p>
            <a:pPr eaLnBrk="1" hangingPunct="1"/>
            <a:r>
              <a:rPr lang="en-US" sz="2400" dirty="0" smtClean="0"/>
              <a:t>To learn the basic concepts of </a:t>
            </a:r>
            <a:r>
              <a:rPr lang="en-US" sz="2400" dirty="0" err="1" smtClean="0"/>
              <a:t>OnLine</a:t>
            </a:r>
            <a:r>
              <a:rPr lang="en-US" sz="2400" dirty="0" smtClean="0"/>
              <a:t> Analytical Processing (OLAP) and data mining</a:t>
            </a:r>
          </a:p>
          <a:p>
            <a:r>
              <a:rPr lang="en-US" sz="2400" dirty="0"/>
              <a:t>To learn the basic concepts of distributed databases</a:t>
            </a:r>
          </a:p>
          <a:p>
            <a:r>
              <a:rPr lang="en-US" sz="2400" dirty="0" smtClean="0"/>
              <a:t>To </a:t>
            </a:r>
            <a:r>
              <a:rPr lang="en-US" sz="2400" dirty="0"/>
              <a:t>learn the basic concepts of virtual machines</a:t>
            </a:r>
          </a:p>
          <a:p>
            <a:r>
              <a:rPr lang="en-US" sz="2400" dirty="0" smtClean="0"/>
              <a:t>To </a:t>
            </a:r>
            <a:r>
              <a:rPr lang="en-US" sz="2400" dirty="0"/>
              <a:t>learn the basic concepts of cloud computing</a:t>
            </a:r>
            <a:endParaRPr lang="en-US" sz="2400" dirty="0" smtClean="0"/>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2</a:t>
            </a:fld>
            <a:endParaRPr lang="en-US"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55815" y="1239837"/>
            <a:ext cx="4020245" cy="4955325"/>
          </a:xfrm>
          <a:prstGeom prst="rect">
            <a:avLst/>
          </a:prstGeom>
        </p:spPr>
      </p:pic>
      <p:sp>
        <p:nvSpPr>
          <p:cNvPr id="18434" name="Title 1"/>
          <p:cNvSpPr>
            <a:spLocks noGrp="1"/>
          </p:cNvSpPr>
          <p:nvPr>
            <p:ph type="title"/>
          </p:nvPr>
        </p:nvSpPr>
        <p:spPr>
          <a:xfrm>
            <a:off x="457200" y="274638"/>
            <a:ext cx="8229600" cy="792162"/>
          </a:xfrm>
        </p:spPr>
        <p:txBody>
          <a:bodyPr/>
          <a:lstStyle/>
          <a:p>
            <a:pPr eaLnBrk="1" hangingPunct="1"/>
            <a:r>
              <a:rPr lang="en-US" smtClean="0"/>
              <a:t>The HSD-DW SQL Statements</a:t>
            </a:r>
          </a:p>
        </p:txBody>
      </p:sp>
      <p:sp>
        <p:nvSpPr>
          <p:cNvPr id="6" name="Footer Placeholder 5"/>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7" name="Slide Number Placeholder 6"/>
          <p:cNvSpPr>
            <a:spLocks noGrp="1"/>
          </p:cNvSpPr>
          <p:nvPr>
            <p:ph type="sldNum" sz="quarter" idx="11"/>
          </p:nvPr>
        </p:nvSpPr>
        <p:spPr/>
        <p:txBody>
          <a:bodyPr/>
          <a:lstStyle/>
          <a:p>
            <a:r>
              <a:rPr lang="en-US" smtClean="0"/>
              <a:t>12-</a:t>
            </a:r>
            <a:fld id="{EAA3A64E-308D-4F0B-81C0-2F308D245075}" type="slidenum">
              <a:rPr lang="en-US" smtClean="0"/>
              <a:pPr/>
              <a:t>20</a:t>
            </a:fld>
            <a:endParaRPr lang="en-US" smtClean="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3200" y="274638"/>
            <a:ext cx="5960222" cy="5745162"/>
          </a:xfrm>
          <a:prstGeom prst="rect">
            <a:avLst/>
          </a:prstGeom>
        </p:spPr>
      </p:pic>
      <p:sp>
        <p:nvSpPr>
          <p:cNvPr id="19458" name="Title 1"/>
          <p:cNvSpPr>
            <a:spLocks noGrp="1"/>
          </p:cNvSpPr>
          <p:nvPr>
            <p:ph type="title"/>
          </p:nvPr>
        </p:nvSpPr>
        <p:spPr>
          <a:xfrm>
            <a:off x="457200" y="274638"/>
            <a:ext cx="2209800" cy="5832475"/>
          </a:xfrm>
        </p:spPr>
        <p:txBody>
          <a:bodyPr/>
          <a:lstStyle/>
          <a:p>
            <a:pPr eaLnBrk="1" hangingPunct="1"/>
            <a:r>
              <a:rPr lang="en-US" sz="3600" smtClean="0"/>
              <a:t>The HSD-DW Table Data</a:t>
            </a:r>
          </a:p>
        </p:txBody>
      </p:sp>
      <p:sp>
        <p:nvSpPr>
          <p:cNvPr id="5" name="Footer Placeholder 4"/>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6" name="Slide Number Placeholder 5"/>
          <p:cNvSpPr>
            <a:spLocks noGrp="1"/>
          </p:cNvSpPr>
          <p:nvPr>
            <p:ph type="sldNum" sz="quarter" idx="11"/>
          </p:nvPr>
        </p:nvSpPr>
        <p:spPr/>
        <p:txBody>
          <a:bodyPr/>
          <a:lstStyle/>
          <a:p>
            <a:r>
              <a:rPr lang="en-US" smtClean="0"/>
              <a:t>12-</a:t>
            </a:r>
            <a:fld id="{EAA3A64E-308D-4F0B-81C0-2F308D245075}" type="slidenum">
              <a:rPr lang="en-US" smtClean="0"/>
              <a:pPr/>
              <a:t>21</a:t>
            </a:fld>
            <a:endParaRPr lang="en-US" smtClean="0"/>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smtClean="0"/>
              <a:t>The HSD-DW SQL Query</a:t>
            </a:r>
          </a:p>
        </p:txBody>
      </p:sp>
      <p:pic>
        <p:nvPicPr>
          <p:cNvPr id="20483"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14600" y="1752600"/>
            <a:ext cx="4343400" cy="2141538"/>
          </a:xfrm>
        </p:spPr>
      </p:pic>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22</a:t>
            </a:fld>
            <a:endParaRPr lang="en-US" smtClean="0"/>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343400" y="228600"/>
            <a:ext cx="4325938" cy="5853225"/>
          </a:xfrm>
          <a:prstGeom prst="rect">
            <a:avLst/>
          </a:prstGeom>
        </p:spPr>
      </p:pic>
      <p:sp>
        <p:nvSpPr>
          <p:cNvPr id="21506" name="Title 1"/>
          <p:cNvSpPr>
            <a:spLocks noGrp="1"/>
          </p:cNvSpPr>
          <p:nvPr>
            <p:ph type="title"/>
          </p:nvPr>
        </p:nvSpPr>
        <p:spPr>
          <a:xfrm>
            <a:off x="457200" y="228600"/>
            <a:ext cx="3810000" cy="5826125"/>
          </a:xfrm>
        </p:spPr>
        <p:txBody>
          <a:bodyPr/>
          <a:lstStyle/>
          <a:p>
            <a:pPr eaLnBrk="1" hangingPunct="1"/>
            <a:r>
              <a:rPr lang="en-US" sz="3600" smtClean="0"/>
              <a:t>The HSD-DW SQL Query Results</a:t>
            </a:r>
          </a:p>
        </p:txBody>
      </p:sp>
      <p:sp>
        <p:nvSpPr>
          <p:cNvPr id="5" name="Footer Placeholder 4"/>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6" name="Slide Number Placeholder 5"/>
          <p:cNvSpPr>
            <a:spLocks noGrp="1"/>
          </p:cNvSpPr>
          <p:nvPr>
            <p:ph type="sldNum" sz="quarter" idx="11"/>
          </p:nvPr>
        </p:nvSpPr>
        <p:spPr/>
        <p:txBody>
          <a:bodyPr/>
          <a:lstStyle/>
          <a:p>
            <a:r>
              <a:rPr lang="en-US" smtClean="0"/>
              <a:t>12-</a:t>
            </a:r>
            <a:fld id="{EAA3A64E-308D-4F0B-81C0-2F308D245075}" type="slidenum">
              <a:rPr lang="en-US" smtClean="0"/>
              <a:pPr/>
              <a:t>23</a:t>
            </a:fld>
            <a:endParaRPr lang="en-US" smtClean="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smtClean="0"/>
              <a:t>Two-Dimensional Matrix</a:t>
            </a:r>
          </a:p>
        </p:txBody>
      </p:sp>
      <p:pic>
        <p:nvPicPr>
          <p:cNvPr id="22531" name="Picture 2" descr="C:\Users\Auer.WWU\Auer-Projects\Kroenke-Auer-Projects\Kroenke-Auer-DBP-e11\DBP-e11-Supplements\Images\Chapter13\Fig13-15.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600200"/>
            <a:ext cx="8229600" cy="1455738"/>
          </a:xfrm>
        </p:spPr>
      </p:pic>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24</a:t>
            </a:fld>
            <a:endParaRPr lang="en-US" smtClean="0"/>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smtClean="0"/>
              <a:t>Three-Dimensional Cube</a:t>
            </a:r>
          </a:p>
        </p:txBody>
      </p:sp>
      <p:pic>
        <p:nvPicPr>
          <p:cNvPr id="23555" name="Picture 2" descr="C:\Users\Auer.WWU\Auer-Projects\Kroenke-Auer-Projects\Kroenke-Auer-DBP-e11\DBP-e11-Supplements\Images\Chapter13\Fig13-16.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524000"/>
            <a:ext cx="8229600" cy="3536950"/>
          </a:xfrm>
        </p:spPr>
      </p:pic>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25</a:t>
            </a:fld>
            <a:endParaRPr lang="en-US" smtClean="0"/>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24513" y="1461453"/>
            <a:ext cx="6500287" cy="4753610"/>
          </a:xfrm>
          <a:prstGeom prst="rect">
            <a:avLst/>
          </a:prstGeom>
        </p:spPr>
      </p:pic>
      <p:sp>
        <p:nvSpPr>
          <p:cNvPr id="24578" name="Title 1"/>
          <p:cNvSpPr>
            <a:spLocks noGrp="1"/>
          </p:cNvSpPr>
          <p:nvPr>
            <p:ph type="title"/>
          </p:nvPr>
        </p:nvSpPr>
        <p:spPr/>
        <p:txBody>
          <a:bodyPr/>
          <a:lstStyle/>
          <a:p>
            <a:pPr eaLnBrk="1" hangingPunct="1"/>
            <a:r>
              <a:rPr lang="en-US" smtClean="0"/>
              <a:t>Conformed Dimensions</a:t>
            </a:r>
          </a:p>
        </p:txBody>
      </p:sp>
      <p:sp>
        <p:nvSpPr>
          <p:cNvPr id="6" name="Footer Placeholder 5"/>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7" name="Slide Number Placeholder 6"/>
          <p:cNvSpPr>
            <a:spLocks noGrp="1"/>
          </p:cNvSpPr>
          <p:nvPr>
            <p:ph type="sldNum" sz="quarter" idx="11"/>
          </p:nvPr>
        </p:nvSpPr>
        <p:spPr/>
        <p:txBody>
          <a:bodyPr/>
          <a:lstStyle/>
          <a:p>
            <a:r>
              <a:rPr lang="en-US" smtClean="0"/>
              <a:t>12-</a:t>
            </a:r>
            <a:fld id="{EAA3A64E-308D-4F0B-81C0-2F308D245075}" type="slidenum">
              <a:rPr lang="en-US" smtClean="0"/>
              <a:pPr/>
              <a:t>26</a:t>
            </a:fld>
            <a:endParaRPr lang="en-US" smtClean="0"/>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z="4000" smtClean="0"/>
              <a:t>Reporting Systems:</a:t>
            </a:r>
            <a:br>
              <a:rPr lang="en-US" sz="4000" smtClean="0"/>
            </a:br>
            <a:r>
              <a:rPr lang="en-US" sz="3200" smtClean="0"/>
              <a:t>RFM Analysis</a:t>
            </a:r>
          </a:p>
        </p:txBody>
      </p:sp>
      <p:sp>
        <p:nvSpPr>
          <p:cNvPr id="25603" name="Rectangle 3"/>
          <p:cNvSpPr>
            <a:spLocks noGrp="1" noChangeArrowheads="1"/>
          </p:cNvSpPr>
          <p:nvPr>
            <p:ph type="body" idx="1"/>
          </p:nvPr>
        </p:nvSpPr>
        <p:spPr/>
        <p:txBody>
          <a:bodyPr/>
          <a:lstStyle/>
          <a:p>
            <a:pPr eaLnBrk="1" hangingPunct="1">
              <a:lnSpc>
                <a:spcPct val="80000"/>
              </a:lnSpc>
              <a:buClr>
                <a:schemeClr val="tx1"/>
              </a:buClr>
            </a:pPr>
            <a:r>
              <a:rPr lang="en-US" sz="2800" b="1" smtClean="0">
                <a:solidFill>
                  <a:srgbClr val="0099CC"/>
                </a:solidFill>
              </a:rPr>
              <a:t>RFM Analysis</a:t>
            </a:r>
            <a:r>
              <a:rPr lang="en-US" sz="2800" smtClean="0">
                <a:solidFill>
                  <a:srgbClr val="0099CC"/>
                </a:solidFill>
              </a:rPr>
              <a:t> </a:t>
            </a:r>
            <a:r>
              <a:rPr lang="en-US" sz="2800" smtClean="0"/>
              <a:t>analyzes and ranks customers according to purchasing patterns</a:t>
            </a:r>
          </a:p>
          <a:p>
            <a:pPr lvl="1" eaLnBrk="1" hangingPunct="1">
              <a:lnSpc>
                <a:spcPct val="80000"/>
              </a:lnSpc>
              <a:buClr>
                <a:schemeClr val="tx1"/>
              </a:buClr>
            </a:pPr>
            <a:r>
              <a:rPr lang="en-US" sz="2400" b="1" smtClean="0">
                <a:solidFill>
                  <a:srgbClr val="0099CC"/>
                </a:solidFill>
              </a:rPr>
              <a:t>R</a:t>
            </a:r>
            <a:r>
              <a:rPr lang="en-US" sz="2400" smtClean="0"/>
              <a:t> = recent (most recent order)</a:t>
            </a:r>
          </a:p>
          <a:p>
            <a:pPr lvl="1" eaLnBrk="1" hangingPunct="1">
              <a:lnSpc>
                <a:spcPct val="80000"/>
              </a:lnSpc>
              <a:buClr>
                <a:schemeClr val="tx1"/>
              </a:buClr>
            </a:pPr>
            <a:r>
              <a:rPr lang="en-US" sz="2400" b="1" smtClean="0">
                <a:solidFill>
                  <a:srgbClr val="0099CC"/>
                </a:solidFill>
              </a:rPr>
              <a:t>F</a:t>
            </a:r>
            <a:r>
              <a:rPr lang="en-US" sz="2400" smtClean="0"/>
              <a:t> = frequent (how often an order is made)</a:t>
            </a:r>
          </a:p>
          <a:p>
            <a:pPr lvl="1" eaLnBrk="1" hangingPunct="1">
              <a:lnSpc>
                <a:spcPct val="80000"/>
              </a:lnSpc>
              <a:buClr>
                <a:schemeClr val="tx1"/>
              </a:buClr>
            </a:pPr>
            <a:r>
              <a:rPr lang="en-US" sz="2400" b="1" smtClean="0">
                <a:solidFill>
                  <a:srgbClr val="0099CC"/>
                </a:solidFill>
              </a:rPr>
              <a:t>M</a:t>
            </a:r>
            <a:r>
              <a:rPr lang="en-US" sz="2400" b="1" smtClean="0">
                <a:solidFill>
                  <a:srgbClr val="0066FF"/>
                </a:solidFill>
              </a:rPr>
              <a:t> </a:t>
            </a:r>
            <a:r>
              <a:rPr lang="en-US" sz="2400" smtClean="0"/>
              <a:t>= money (dollar amount of orders)</a:t>
            </a:r>
          </a:p>
          <a:p>
            <a:pPr eaLnBrk="1" hangingPunct="1">
              <a:lnSpc>
                <a:spcPct val="80000"/>
              </a:lnSpc>
            </a:pPr>
            <a:r>
              <a:rPr lang="en-US" sz="2800" smtClean="0"/>
              <a:t>Customers are sorted into five groups, each containing </a:t>
            </a:r>
            <a:r>
              <a:rPr lang="en-US" sz="2800" b="1" smtClean="0">
                <a:solidFill>
                  <a:srgbClr val="0099CC"/>
                </a:solidFill>
              </a:rPr>
              <a:t>20%</a:t>
            </a:r>
            <a:r>
              <a:rPr lang="en-US" sz="2800" smtClean="0"/>
              <a:t> of the customers.</a:t>
            </a:r>
          </a:p>
          <a:p>
            <a:pPr eaLnBrk="1" hangingPunct="1">
              <a:lnSpc>
                <a:spcPct val="80000"/>
              </a:lnSpc>
            </a:pPr>
            <a:r>
              <a:rPr lang="en-US" sz="2800" smtClean="0"/>
              <a:t>Each group is given a numerical value:</a:t>
            </a:r>
          </a:p>
          <a:p>
            <a:pPr lvl="1" eaLnBrk="1" hangingPunct="1">
              <a:lnSpc>
                <a:spcPct val="80000"/>
              </a:lnSpc>
              <a:buClr>
                <a:schemeClr val="tx1"/>
              </a:buClr>
            </a:pPr>
            <a:r>
              <a:rPr lang="en-US" sz="2400" b="1" smtClean="0">
                <a:solidFill>
                  <a:srgbClr val="0099CC"/>
                </a:solidFill>
              </a:rPr>
              <a:t>1</a:t>
            </a:r>
            <a:r>
              <a:rPr lang="en-US" sz="2400" smtClean="0"/>
              <a:t> = top 20%</a:t>
            </a:r>
          </a:p>
          <a:p>
            <a:pPr lvl="1" eaLnBrk="1" hangingPunct="1">
              <a:lnSpc>
                <a:spcPct val="80000"/>
              </a:lnSpc>
              <a:buClr>
                <a:schemeClr val="tx1"/>
              </a:buClr>
            </a:pPr>
            <a:r>
              <a:rPr lang="en-US" sz="2400" b="1" smtClean="0">
                <a:solidFill>
                  <a:srgbClr val="0099CC"/>
                </a:solidFill>
              </a:rPr>
              <a:t>2, 3, 4</a:t>
            </a:r>
            <a:r>
              <a:rPr lang="en-US" sz="2400" smtClean="0">
                <a:solidFill>
                  <a:srgbClr val="0099CC"/>
                </a:solidFill>
              </a:rPr>
              <a:t>  </a:t>
            </a:r>
            <a:r>
              <a:rPr lang="en-US" sz="2400" smtClean="0"/>
              <a:t>= each 20% in between top and bottom 20%</a:t>
            </a:r>
          </a:p>
          <a:p>
            <a:pPr lvl="1" eaLnBrk="1" hangingPunct="1">
              <a:lnSpc>
                <a:spcPct val="80000"/>
              </a:lnSpc>
              <a:buClr>
                <a:schemeClr val="tx1"/>
              </a:buClr>
            </a:pPr>
            <a:r>
              <a:rPr lang="en-US" sz="2400" b="1" smtClean="0">
                <a:solidFill>
                  <a:srgbClr val="0099CC"/>
                </a:solidFill>
              </a:rPr>
              <a:t>5</a:t>
            </a:r>
            <a:r>
              <a:rPr lang="en-US" sz="2400" b="1" smtClean="0">
                <a:solidFill>
                  <a:srgbClr val="0066FF"/>
                </a:solidFill>
              </a:rPr>
              <a:t>	</a:t>
            </a:r>
            <a:r>
              <a:rPr lang="en-US" sz="2400" smtClean="0"/>
              <a:t> = bottom 20%</a:t>
            </a:r>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27</a:t>
            </a:fld>
            <a:endParaRPr lang="en-US" smtClean="0"/>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z="4000" smtClean="0"/>
              <a:t>Reporting Systems:</a:t>
            </a:r>
            <a:br>
              <a:rPr lang="en-US" sz="4000" smtClean="0"/>
            </a:br>
            <a:r>
              <a:rPr lang="en-US" sz="3200" smtClean="0"/>
              <a:t>RFM Analysis</a:t>
            </a:r>
          </a:p>
        </p:txBody>
      </p:sp>
      <p:pic>
        <p:nvPicPr>
          <p:cNvPr id="26627" name="Picture 7" descr="C:\Users\Auer.WWU\Auer-Projects\Kroenke-Auer-Projects\Kroenke-Auer-DBP-e11\DBP-e11-Supplements\Images\Chapter13\Fig13-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196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28</a:t>
            </a:fld>
            <a:endParaRPr lang="en-US" smtClean="0"/>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z="4000" smtClean="0"/>
              <a:t>Reporting Systems:</a:t>
            </a:r>
            <a:br>
              <a:rPr lang="en-US" sz="4000" smtClean="0"/>
            </a:br>
            <a:r>
              <a:rPr lang="en-US" sz="3200" smtClean="0"/>
              <a:t>OnLine Analytical Processing [OLAP]</a:t>
            </a:r>
          </a:p>
        </p:txBody>
      </p:sp>
      <p:sp>
        <p:nvSpPr>
          <p:cNvPr id="38915" name="Rectangle 3"/>
          <p:cNvSpPr>
            <a:spLocks noGrp="1" noChangeArrowheads="1"/>
          </p:cNvSpPr>
          <p:nvPr>
            <p:ph type="body" idx="1"/>
          </p:nvPr>
        </p:nvSpPr>
        <p:spPr/>
        <p:txBody>
          <a:bodyPr/>
          <a:lstStyle/>
          <a:p>
            <a:pPr eaLnBrk="1" hangingPunct="1"/>
            <a:r>
              <a:rPr lang="en-US" sz="2800" smtClean="0"/>
              <a:t>An </a:t>
            </a:r>
            <a:r>
              <a:rPr lang="en-US" sz="2800" b="1" smtClean="0">
                <a:solidFill>
                  <a:srgbClr val="0099CC"/>
                </a:solidFill>
              </a:rPr>
              <a:t>OLAP report</a:t>
            </a:r>
            <a:r>
              <a:rPr lang="en-US" sz="2800" smtClean="0">
                <a:solidFill>
                  <a:srgbClr val="0099CC"/>
                </a:solidFill>
              </a:rPr>
              <a:t> </a:t>
            </a:r>
            <a:r>
              <a:rPr lang="en-US" sz="2800" smtClean="0"/>
              <a:t>has measures and dimensions:</a:t>
            </a:r>
          </a:p>
          <a:p>
            <a:pPr lvl="1" eaLnBrk="1" hangingPunct="1">
              <a:buClr>
                <a:schemeClr val="tx1"/>
              </a:buClr>
            </a:pPr>
            <a:r>
              <a:rPr lang="en-US" sz="2400" b="1" smtClean="0">
                <a:solidFill>
                  <a:srgbClr val="0099CC"/>
                </a:solidFill>
              </a:rPr>
              <a:t>Measure</a:t>
            </a:r>
            <a:r>
              <a:rPr lang="en-US" sz="2400" smtClean="0">
                <a:cs typeface="Arial" panose="020B0604020202020204" pitchFamily="34" charset="0"/>
              </a:rPr>
              <a:t>—a</a:t>
            </a:r>
            <a:r>
              <a:rPr lang="en-US" sz="2400" smtClean="0"/>
              <a:t> data item of interest</a:t>
            </a:r>
          </a:p>
          <a:p>
            <a:pPr lvl="1" eaLnBrk="1" hangingPunct="1">
              <a:buClr>
                <a:schemeClr val="tx1"/>
              </a:buClr>
            </a:pPr>
            <a:r>
              <a:rPr lang="en-US" sz="2400" b="1" smtClean="0">
                <a:solidFill>
                  <a:srgbClr val="0099CC"/>
                </a:solidFill>
              </a:rPr>
              <a:t>Dimension</a:t>
            </a:r>
            <a:r>
              <a:rPr lang="en-US" sz="2400" smtClean="0">
                <a:cs typeface="Arial" panose="020B0604020202020204" pitchFamily="34" charset="0"/>
              </a:rPr>
              <a:t>—a</a:t>
            </a:r>
            <a:r>
              <a:rPr lang="en-US" sz="2400" smtClean="0"/>
              <a:t> characteristic of a measure</a:t>
            </a:r>
          </a:p>
          <a:p>
            <a:pPr eaLnBrk="1" hangingPunct="1">
              <a:buClr>
                <a:schemeClr val="tx1"/>
              </a:buClr>
            </a:pPr>
            <a:r>
              <a:rPr lang="en-US" sz="2800" b="1" smtClean="0">
                <a:solidFill>
                  <a:srgbClr val="0099CC"/>
                </a:solidFill>
              </a:rPr>
              <a:t>OLAP cube</a:t>
            </a:r>
            <a:r>
              <a:rPr lang="en-US" sz="2800" smtClean="0">
                <a:cs typeface="Arial" panose="020B0604020202020204" pitchFamily="34" charset="0"/>
              </a:rPr>
              <a:t>—a</a:t>
            </a:r>
            <a:r>
              <a:rPr lang="en-US" sz="2800" smtClean="0"/>
              <a:t> presentation of a measure with associated dimensions.</a:t>
            </a:r>
          </a:p>
          <a:p>
            <a:pPr lvl="1" eaLnBrk="1" hangingPunct="1"/>
            <a:r>
              <a:rPr lang="en-US" sz="2400" smtClean="0"/>
              <a:t>An OLAP cube can have </a:t>
            </a:r>
            <a:r>
              <a:rPr lang="en-US" sz="2400" i="1" smtClean="0"/>
              <a:t>any</a:t>
            </a:r>
            <a:r>
              <a:rPr lang="en-US" sz="2400" smtClean="0"/>
              <a:t> number of axes.</a:t>
            </a:r>
          </a:p>
          <a:p>
            <a:pPr lvl="1" eaLnBrk="1" hangingPunct="1"/>
            <a:r>
              <a:rPr lang="en-US" sz="2400" smtClean="0"/>
              <a:t>The terms OLAP cube and </a:t>
            </a:r>
            <a:r>
              <a:rPr lang="en-US" sz="2400" b="1" smtClean="0">
                <a:solidFill>
                  <a:srgbClr val="0099CC"/>
                </a:solidFill>
              </a:rPr>
              <a:t>OLAP report</a:t>
            </a:r>
            <a:r>
              <a:rPr lang="en-US" sz="2400" smtClean="0">
                <a:solidFill>
                  <a:srgbClr val="0099CC"/>
                </a:solidFill>
              </a:rPr>
              <a:t> </a:t>
            </a:r>
            <a:r>
              <a:rPr lang="en-US" sz="2400" smtClean="0"/>
              <a:t>are synonymous.</a:t>
            </a:r>
          </a:p>
          <a:p>
            <a:pPr eaLnBrk="1" hangingPunct="1"/>
            <a:r>
              <a:rPr lang="en-US" sz="2800" smtClean="0"/>
              <a:t>OLAP allows </a:t>
            </a:r>
            <a:r>
              <a:rPr lang="en-US" sz="2800" b="1" smtClean="0">
                <a:solidFill>
                  <a:srgbClr val="0099CC"/>
                </a:solidFill>
              </a:rPr>
              <a:t>drill-down</a:t>
            </a:r>
            <a:r>
              <a:rPr lang="en-US" sz="2800" smtClean="0">
                <a:cs typeface="Arial" panose="020B0604020202020204" pitchFamily="34" charset="0"/>
              </a:rPr>
              <a:t>—</a:t>
            </a:r>
            <a:r>
              <a:rPr lang="en-US" sz="2800" smtClean="0"/>
              <a:t>a further division of the data into more detail.</a:t>
            </a:r>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29</a:t>
            </a:fld>
            <a:endParaRPr lang="en-US" smtClean="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endParaRPr lang="en-US" dirty="0"/>
          </a:p>
        </p:txBody>
      </p:sp>
      <p:sp>
        <p:nvSpPr>
          <p:cNvPr id="3" name="Content Placeholder 2"/>
          <p:cNvSpPr>
            <a:spLocks noGrp="1"/>
          </p:cNvSpPr>
          <p:nvPr>
            <p:ph idx="1"/>
          </p:nvPr>
        </p:nvSpPr>
        <p:spPr/>
        <p:txBody>
          <a:bodyPr/>
          <a:lstStyle/>
          <a:p>
            <a:r>
              <a:rPr lang="en-US" sz="2400" dirty="0" smtClean="0">
                <a:solidFill>
                  <a:srgbClr val="0099CC"/>
                </a:solidFill>
              </a:rPr>
              <a:t>Big Data</a:t>
            </a:r>
            <a:r>
              <a:rPr lang="en-US" sz="2400" dirty="0" smtClean="0"/>
              <a:t>—the </a:t>
            </a:r>
            <a:r>
              <a:rPr lang="en-US" sz="2400" dirty="0"/>
              <a:t>current term for the </a:t>
            </a:r>
            <a:r>
              <a:rPr lang="en-US" sz="2400" dirty="0" smtClean="0"/>
              <a:t>enormous </a:t>
            </a:r>
            <a:r>
              <a:rPr lang="en-US" sz="2400" dirty="0"/>
              <a:t>datasets generated by Web applications such as search tools (for example</a:t>
            </a:r>
            <a:r>
              <a:rPr lang="en-US" sz="2400" dirty="0" smtClean="0"/>
              <a:t>, Google </a:t>
            </a:r>
            <a:r>
              <a:rPr lang="en-US" sz="2400" dirty="0"/>
              <a:t>and Bing) and Web 2.0 social networks (for example, Facebook</a:t>
            </a:r>
            <a:r>
              <a:rPr lang="en-US" sz="2400" dirty="0" smtClean="0"/>
              <a:t>, LinkedIn</a:t>
            </a:r>
            <a:r>
              <a:rPr lang="en-US" sz="2400" dirty="0"/>
              <a:t>, and Twitter</a:t>
            </a:r>
            <a:r>
              <a:rPr lang="en-US" sz="2400" dirty="0" smtClean="0"/>
              <a:t>).</a:t>
            </a:r>
          </a:p>
          <a:p>
            <a:r>
              <a:rPr lang="en-US" sz="2400" dirty="0" smtClean="0"/>
              <a:t>Although </a:t>
            </a:r>
            <a:r>
              <a:rPr lang="en-US" sz="2400" dirty="0"/>
              <a:t>these new and very visible Web </a:t>
            </a:r>
            <a:r>
              <a:rPr lang="en-US" sz="2400" dirty="0" smtClean="0"/>
              <a:t>applications are </a:t>
            </a:r>
            <a:r>
              <a:rPr lang="en-US" sz="2400" dirty="0"/>
              <a:t>highlighting the problems of dealing with large datasets, these </a:t>
            </a:r>
            <a:r>
              <a:rPr lang="en-US" sz="2400" dirty="0" smtClean="0"/>
              <a:t>problems were </a:t>
            </a:r>
            <a:r>
              <a:rPr lang="en-US" sz="2400" dirty="0"/>
              <a:t>already present in other areas, such as scientific research and </a:t>
            </a:r>
            <a:r>
              <a:rPr lang="en-US" sz="2400" dirty="0" smtClean="0"/>
              <a:t>business operations</a:t>
            </a:r>
            <a:r>
              <a:rPr lang="en-US" sz="2400" dirty="0"/>
              <a:t>.</a:t>
            </a:r>
          </a:p>
        </p:txBody>
      </p:sp>
      <p:sp>
        <p:nvSpPr>
          <p:cNvPr id="6" name="Footer Placeholder 5"/>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7" name="Slide Number Placeholder 6"/>
          <p:cNvSpPr>
            <a:spLocks noGrp="1"/>
          </p:cNvSpPr>
          <p:nvPr>
            <p:ph type="sldNum" sz="quarter" idx="11"/>
          </p:nvPr>
        </p:nvSpPr>
        <p:spPr/>
        <p:txBody>
          <a:bodyPr/>
          <a:lstStyle/>
          <a:p>
            <a:r>
              <a:rPr lang="en-US" smtClean="0"/>
              <a:t>12-</a:t>
            </a:r>
            <a:fld id="{EAA3A64E-308D-4F0B-81C0-2F308D245075}" type="slidenum">
              <a:rPr lang="en-US" smtClean="0"/>
              <a:pPr/>
              <a:t>3</a:t>
            </a:fld>
            <a:endParaRPr lang="en-US" smtClean="0"/>
          </a:p>
          <a:p>
            <a:endParaRPr lang="en-US" dirty="0"/>
          </a:p>
        </p:txBody>
      </p:sp>
    </p:spTree>
    <p:extLst>
      <p:ext uri="{BB962C8B-B14F-4D97-AF65-F5344CB8AC3E}">
        <p14:creationId xmlns:p14="http://schemas.microsoft.com/office/powerpoint/2010/main" val="4051562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274638"/>
            <a:ext cx="8229600" cy="1554162"/>
          </a:xfrm>
        </p:spPr>
        <p:txBody>
          <a:bodyPr/>
          <a:lstStyle/>
          <a:p>
            <a:pPr eaLnBrk="1" hangingPunct="1"/>
            <a:r>
              <a:rPr lang="en-US" sz="4000" smtClean="0"/>
              <a:t>Reporting Systems:</a:t>
            </a:r>
            <a:br>
              <a:rPr lang="en-US" sz="4000" smtClean="0"/>
            </a:br>
            <a:r>
              <a:rPr lang="en-US" sz="3200" smtClean="0"/>
              <a:t>OLAP Reports I</a:t>
            </a:r>
            <a:endParaRPr lang="en-US" sz="2400" smtClean="0"/>
          </a:p>
        </p:txBody>
      </p:sp>
      <p:pic>
        <p:nvPicPr>
          <p:cNvPr id="3994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33575"/>
            <a:ext cx="7974013"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30</a:t>
            </a:fld>
            <a:endParaRPr lang="en-US" smtClean="0"/>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893887"/>
            <a:ext cx="8229600" cy="4169559"/>
          </a:xfrm>
          <a:prstGeom prst="rect">
            <a:avLst/>
          </a:prstGeom>
        </p:spPr>
      </p:pic>
      <p:sp>
        <p:nvSpPr>
          <p:cNvPr id="40963" name="Rectangle 2"/>
          <p:cNvSpPr>
            <a:spLocks noGrp="1" noChangeArrowheads="1"/>
          </p:cNvSpPr>
          <p:nvPr>
            <p:ph type="title"/>
          </p:nvPr>
        </p:nvSpPr>
        <p:spPr>
          <a:xfrm>
            <a:off x="457200" y="274638"/>
            <a:ext cx="8229600" cy="1554162"/>
          </a:xfrm>
        </p:spPr>
        <p:txBody>
          <a:bodyPr/>
          <a:lstStyle/>
          <a:p>
            <a:pPr eaLnBrk="1" hangingPunct="1"/>
            <a:r>
              <a:rPr lang="en-US" sz="4000" smtClean="0"/>
              <a:t>Reporting Systems:</a:t>
            </a:r>
            <a:br>
              <a:rPr lang="en-US" sz="4000" smtClean="0"/>
            </a:br>
            <a:r>
              <a:rPr lang="en-US" sz="3200" smtClean="0"/>
              <a:t>OLAP Reports II</a:t>
            </a:r>
            <a:endParaRPr lang="en-US" sz="2400" smtClean="0"/>
          </a:p>
        </p:txBody>
      </p:sp>
      <p:sp>
        <p:nvSpPr>
          <p:cNvPr id="5" name="Footer Placeholder 4"/>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6" name="Slide Number Placeholder 5"/>
          <p:cNvSpPr>
            <a:spLocks noGrp="1"/>
          </p:cNvSpPr>
          <p:nvPr>
            <p:ph type="sldNum" sz="quarter" idx="11"/>
          </p:nvPr>
        </p:nvSpPr>
        <p:spPr/>
        <p:txBody>
          <a:bodyPr/>
          <a:lstStyle/>
          <a:p>
            <a:r>
              <a:rPr lang="en-US" smtClean="0"/>
              <a:t>12-</a:t>
            </a:r>
            <a:fld id="{EAA3A64E-308D-4F0B-81C0-2F308D245075}" type="slidenum">
              <a:rPr lang="en-US" smtClean="0"/>
              <a:pPr/>
              <a:t>31</a:t>
            </a:fld>
            <a:endParaRPr lang="en-US" smtClean="0"/>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uer\AppData\Local\Temp\SNAGHTML819a618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879601"/>
            <a:ext cx="7486650" cy="4284186"/>
          </a:xfrm>
          <a:prstGeom prst="rect">
            <a:avLst/>
          </a:prstGeom>
          <a:noFill/>
          <a:extLst>
            <a:ext uri="{909E8E84-426E-40DD-AFC4-6F175D3DCCD1}">
              <a14:hiddenFill xmlns:a14="http://schemas.microsoft.com/office/drawing/2010/main">
                <a:solidFill>
                  <a:srgbClr val="FFFFFF"/>
                </a:solidFill>
              </a14:hiddenFill>
            </a:ext>
          </a:extLst>
        </p:spPr>
      </p:pic>
      <p:sp>
        <p:nvSpPr>
          <p:cNvPr id="41987" name="Rectangle 2"/>
          <p:cNvSpPr>
            <a:spLocks noGrp="1" noChangeArrowheads="1"/>
          </p:cNvSpPr>
          <p:nvPr>
            <p:ph type="title"/>
          </p:nvPr>
        </p:nvSpPr>
        <p:spPr>
          <a:xfrm>
            <a:off x="457200" y="274638"/>
            <a:ext cx="8229600" cy="1554162"/>
          </a:xfrm>
        </p:spPr>
        <p:txBody>
          <a:bodyPr/>
          <a:lstStyle/>
          <a:p>
            <a:pPr eaLnBrk="1" hangingPunct="1"/>
            <a:r>
              <a:rPr lang="en-US" sz="4000" smtClean="0"/>
              <a:t>Reporting Systems:</a:t>
            </a:r>
            <a:br>
              <a:rPr lang="en-US" sz="4000" smtClean="0"/>
            </a:br>
            <a:r>
              <a:rPr lang="en-US" sz="3200" smtClean="0"/>
              <a:t>OLAP Reports III</a:t>
            </a:r>
            <a:endParaRPr lang="en-US" sz="2400" smtClean="0"/>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32</a:t>
            </a:fld>
            <a:endParaRPr lang="en-US" smtClean="0"/>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90600" y="1871981"/>
            <a:ext cx="7250430" cy="4382875"/>
          </a:xfrm>
          <a:prstGeom prst="rect">
            <a:avLst/>
          </a:prstGeom>
        </p:spPr>
      </p:pic>
      <p:sp>
        <p:nvSpPr>
          <p:cNvPr id="41987" name="Rectangle 2"/>
          <p:cNvSpPr>
            <a:spLocks noGrp="1" noChangeArrowheads="1"/>
          </p:cNvSpPr>
          <p:nvPr>
            <p:ph type="title"/>
          </p:nvPr>
        </p:nvSpPr>
        <p:spPr>
          <a:xfrm>
            <a:off x="457200" y="274638"/>
            <a:ext cx="8229600" cy="1554162"/>
          </a:xfrm>
        </p:spPr>
        <p:txBody>
          <a:bodyPr/>
          <a:lstStyle/>
          <a:p>
            <a:pPr eaLnBrk="1" hangingPunct="1"/>
            <a:r>
              <a:rPr lang="en-US" sz="4000" dirty="0" smtClean="0"/>
              <a:t>Reporting Systems:</a:t>
            </a:r>
            <a:br>
              <a:rPr lang="en-US" sz="4000" dirty="0" smtClean="0"/>
            </a:br>
            <a:r>
              <a:rPr lang="en-US" sz="3200" dirty="0" smtClean="0"/>
              <a:t>OLAP Reports IV</a:t>
            </a:r>
            <a:endParaRPr lang="en-US" sz="2400" dirty="0" smtClean="0"/>
          </a:p>
        </p:txBody>
      </p:sp>
      <p:sp>
        <p:nvSpPr>
          <p:cNvPr id="5" name="Footer Placeholder 4"/>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6" name="Slide Number Placeholder 5"/>
          <p:cNvSpPr>
            <a:spLocks noGrp="1"/>
          </p:cNvSpPr>
          <p:nvPr>
            <p:ph type="sldNum" sz="quarter" idx="11"/>
          </p:nvPr>
        </p:nvSpPr>
        <p:spPr/>
        <p:txBody>
          <a:bodyPr/>
          <a:lstStyle/>
          <a:p>
            <a:r>
              <a:rPr lang="en-US" smtClean="0"/>
              <a:t>12-</a:t>
            </a:r>
            <a:fld id="{EAA3A64E-308D-4F0B-81C0-2F308D245075}" type="slidenum">
              <a:rPr lang="en-US" smtClean="0"/>
              <a:pPr/>
              <a:t>33</a:t>
            </a:fld>
            <a:endParaRPr lang="en-US" smtClean="0"/>
          </a:p>
          <a:p>
            <a:endParaRPr lang="en-US" dirty="0"/>
          </a:p>
        </p:txBody>
      </p:sp>
    </p:spTree>
    <p:extLst>
      <p:ext uri="{BB962C8B-B14F-4D97-AF65-F5344CB8AC3E}">
        <p14:creationId xmlns:p14="http://schemas.microsoft.com/office/powerpoint/2010/main" val="1511040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04205" y="1860108"/>
            <a:ext cx="7213965" cy="4381115"/>
          </a:xfrm>
          <a:prstGeom prst="rect">
            <a:avLst/>
          </a:prstGeom>
        </p:spPr>
      </p:pic>
      <p:sp>
        <p:nvSpPr>
          <p:cNvPr id="41987" name="Rectangle 2"/>
          <p:cNvSpPr>
            <a:spLocks noGrp="1" noChangeArrowheads="1"/>
          </p:cNvSpPr>
          <p:nvPr>
            <p:ph type="title"/>
          </p:nvPr>
        </p:nvSpPr>
        <p:spPr>
          <a:xfrm>
            <a:off x="457200" y="274638"/>
            <a:ext cx="8229600" cy="1554162"/>
          </a:xfrm>
        </p:spPr>
        <p:txBody>
          <a:bodyPr/>
          <a:lstStyle/>
          <a:p>
            <a:pPr eaLnBrk="1" hangingPunct="1"/>
            <a:r>
              <a:rPr lang="en-US" sz="4000" dirty="0" smtClean="0"/>
              <a:t>Reporting Systems:</a:t>
            </a:r>
            <a:br>
              <a:rPr lang="en-US" sz="4000" dirty="0" smtClean="0"/>
            </a:br>
            <a:r>
              <a:rPr lang="en-US" sz="3200" dirty="0" smtClean="0"/>
              <a:t>OLAP Reports V</a:t>
            </a:r>
            <a:endParaRPr lang="en-US" sz="2400" dirty="0" smtClean="0"/>
          </a:p>
        </p:txBody>
      </p:sp>
      <p:sp>
        <p:nvSpPr>
          <p:cNvPr id="6" name="Footer Placeholder 5"/>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7" name="Slide Number Placeholder 6"/>
          <p:cNvSpPr>
            <a:spLocks noGrp="1"/>
          </p:cNvSpPr>
          <p:nvPr>
            <p:ph type="sldNum" sz="quarter" idx="11"/>
          </p:nvPr>
        </p:nvSpPr>
        <p:spPr/>
        <p:txBody>
          <a:bodyPr/>
          <a:lstStyle/>
          <a:p>
            <a:r>
              <a:rPr lang="en-US" smtClean="0"/>
              <a:t>12-</a:t>
            </a:r>
            <a:fld id="{EAA3A64E-308D-4F0B-81C0-2F308D245075}" type="slidenum">
              <a:rPr lang="en-US" smtClean="0"/>
              <a:pPr/>
              <a:t>34</a:t>
            </a:fld>
            <a:endParaRPr lang="en-US" smtClean="0"/>
          </a:p>
          <a:p>
            <a:endParaRPr lang="en-US" dirty="0"/>
          </a:p>
        </p:txBody>
      </p:sp>
    </p:spTree>
    <p:extLst>
      <p:ext uri="{BB962C8B-B14F-4D97-AF65-F5344CB8AC3E}">
        <p14:creationId xmlns:p14="http://schemas.microsoft.com/office/powerpoint/2010/main" val="1041951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4147" y="1919571"/>
            <a:ext cx="7454080" cy="3643029"/>
          </a:xfrm>
          <a:prstGeom prst="rect">
            <a:avLst/>
          </a:prstGeom>
        </p:spPr>
      </p:pic>
      <p:sp>
        <p:nvSpPr>
          <p:cNvPr id="41987" name="Rectangle 2"/>
          <p:cNvSpPr>
            <a:spLocks noGrp="1" noChangeArrowheads="1"/>
          </p:cNvSpPr>
          <p:nvPr>
            <p:ph type="title"/>
          </p:nvPr>
        </p:nvSpPr>
        <p:spPr>
          <a:xfrm>
            <a:off x="457200" y="274638"/>
            <a:ext cx="8229600" cy="1554162"/>
          </a:xfrm>
        </p:spPr>
        <p:txBody>
          <a:bodyPr/>
          <a:lstStyle/>
          <a:p>
            <a:pPr eaLnBrk="1" hangingPunct="1"/>
            <a:r>
              <a:rPr lang="en-US" sz="4000" dirty="0" smtClean="0"/>
              <a:t>Reporting Systems:</a:t>
            </a:r>
            <a:br>
              <a:rPr lang="en-US" sz="4000" dirty="0" smtClean="0"/>
            </a:br>
            <a:r>
              <a:rPr lang="en-US" sz="3200" dirty="0" smtClean="0"/>
              <a:t>OLAP Reports VI</a:t>
            </a:r>
            <a:endParaRPr lang="en-US" sz="2400" dirty="0" smtClean="0"/>
          </a:p>
        </p:txBody>
      </p:sp>
      <p:sp>
        <p:nvSpPr>
          <p:cNvPr id="6" name="Footer Placeholder 5"/>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7" name="Slide Number Placeholder 6"/>
          <p:cNvSpPr>
            <a:spLocks noGrp="1"/>
          </p:cNvSpPr>
          <p:nvPr>
            <p:ph type="sldNum" sz="quarter" idx="11"/>
          </p:nvPr>
        </p:nvSpPr>
        <p:spPr/>
        <p:txBody>
          <a:bodyPr/>
          <a:lstStyle/>
          <a:p>
            <a:r>
              <a:rPr lang="en-US" smtClean="0"/>
              <a:t>12-</a:t>
            </a:r>
            <a:fld id="{EAA3A64E-308D-4F0B-81C0-2F308D245075}" type="slidenum">
              <a:rPr lang="en-US" smtClean="0"/>
              <a:pPr/>
              <a:t>35</a:t>
            </a:fld>
            <a:endParaRPr lang="en-US" smtClean="0"/>
          </a:p>
          <a:p>
            <a:endParaRPr lang="en-US" dirty="0"/>
          </a:p>
        </p:txBody>
      </p:sp>
    </p:spTree>
    <p:extLst>
      <p:ext uri="{BB962C8B-B14F-4D97-AF65-F5344CB8AC3E}">
        <p14:creationId xmlns:p14="http://schemas.microsoft.com/office/powerpoint/2010/main" val="25346389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64821" y="1919571"/>
            <a:ext cx="8221980" cy="4202345"/>
          </a:xfrm>
          <a:prstGeom prst="rect">
            <a:avLst/>
          </a:prstGeom>
        </p:spPr>
      </p:pic>
      <p:sp>
        <p:nvSpPr>
          <p:cNvPr id="41987" name="Rectangle 2"/>
          <p:cNvSpPr>
            <a:spLocks noGrp="1" noChangeArrowheads="1"/>
          </p:cNvSpPr>
          <p:nvPr>
            <p:ph type="title"/>
          </p:nvPr>
        </p:nvSpPr>
        <p:spPr>
          <a:xfrm>
            <a:off x="457200" y="274638"/>
            <a:ext cx="8229600" cy="1554162"/>
          </a:xfrm>
        </p:spPr>
        <p:txBody>
          <a:bodyPr/>
          <a:lstStyle/>
          <a:p>
            <a:pPr eaLnBrk="1" hangingPunct="1"/>
            <a:r>
              <a:rPr lang="en-US" sz="4000" dirty="0" smtClean="0"/>
              <a:t>Reporting Systems:</a:t>
            </a:r>
            <a:br>
              <a:rPr lang="en-US" sz="4000" dirty="0" smtClean="0"/>
            </a:br>
            <a:r>
              <a:rPr lang="en-US" sz="3200" dirty="0" smtClean="0"/>
              <a:t>OLAP Reports VII</a:t>
            </a:r>
            <a:endParaRPr lang="en-US" sz="2400" dirty="0" smtClean="0"/>
          </a:p>
        </p:txBody>
      </p:sp>
      <p:sp>
        <p:nvSpPr>
          <p:cNvPr id="6" name="Footer Placeholder 5"/>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7" name="Slide Number Placeholder 6"/>
          <p:cNvSpPr>
            <a:spLocks noGrp="1"/>
          </p:cNvSpPr>
          <p:nvPr>
            <p:ph type="sldNum" sz="quarter" idx="11"/>
          </p:nvPr>
        </p:nvSpPr>
        <p:spPr/>
        <p:txBody>
          <a:bodyPr/>
          <a:lstStyle/>
          <a:p>
            <a:r>
              <a:rPr lang="en-US" smtClean="0"/>
              <a:t>12-</a:t>
            </a:r>
            <a:fld id="{EAA3A64E-308D-4F0B-81C0-2F308D245075}" type="slidenum">
              <a:rPr lang="en-US" smtClean="0"/>
              <a:pPr/>
              <a:t>36</a:t>
            </a:fld>
            <a:endParaRPr lang="en-US" smtClean="0"/>
          </a:p>
          <a:p>
            <a:endParaRPr lang="en-US" dirty="0"/>
          </a:p>
        </p:txBody>
      </p:sp>
    </p:spTree>
    <p:extLst>
      <p:ext uri="{BB962C8B-B14F-4D97-AF65-F5344CB8AC3E}">
        <p14:creationId xmlns:p14="http://schemas.microsoft.com/office/powerpoint/2010/main" val="622733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4821" y="1919572"/>
            <a:ext cx="8221979" cy="4136388"/>
          </a:xfrm>
          <a:prstGeom prst="rect">
            <a:avLst/>
          </a:prstGeom>
        </p:spPr>
      </p:pic>
      <p:sp>
        <p:nvSpPr>
          <p:cNvPr id="41987" name="Rectangle 2"/>
          <p:cNvSpPr>
            <a:spLocks noGrp="1" noChangeArrowheads="1"/>
          </p:cNvSpPr>
          <p:nvPr>
            <p:ph type="title"/>
          </p:nvPr>
        </p:nvSpPr>
        <p:spPr>
          <a:xfrm>
            <a:off x="457200" y="274638"/>
            <a:ext cx="8229600" cy="1554162"/>
          </a:xfrm>
        </p:spPr>
        <p:txBody>
          <a:bodyPr/>
          <a:lstStyle/>
          <a:p>
            <a:pPr eaLnBrk="1" hangingPunct="1"/>
            <a:r>
              <a:rPr lang="en-US" sz="4000" dirty="0" smtClean="0"/>
              <a:t>Reporting Systems:</a:t>
            </a:r>
            <a:br>
              <a:rPr lang="en-US" sz="4000" dirty="0" smtClean="0"/>
            </a:br>
            <a:r>
              <a:rPr lang="en-US" sz="3200" dirty="0" smtClean="0"/>
              <a:t>OLAP Reports VIII</a:t>
            </a:r>
            <a:endParaRPr lang="en-US" sz="2400" dirty="0" smtClean="0"/>
          </a:p>
        </p:txBody>
      </p:sp>
      <p:sp>
        <p:nvSpPr>
          <p:cNvPr id="6" name="Footer Placeholder 5"/>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7" name="Slide Number Placeholder 6"/>
          <p:cNvSpPr>
            <a:spLocks noGrp="1"/>
          </p:cNvSpPr>
          <p:nvPr>
            <p:ph type="sldNum" sz="quarter" idx="11"/>
          </p:nvPr>
        </p:nvSpPr>
        <p:spPr/>
        <p:txBody>
          <a:bodyPr/>
          <a:lstStyle/>
          <a:p>
            <a:r>
              <a:rPr lang="en-US" smtClean="0"/>
              <a:t>12-</a:t>
            </a:r>
            <a:fld id="{EAA3A64E-308D-4F0B-81C0-2F308D245075}" type="slidenum">
              <a:rPr lang="en-US" smtClean="0"/>
              <a:pPr/>
              <a:t>37</a:t>
            </a:fld>
            <a:endParaRPr lang="en-US" smtClean="0"/>
          </a:p>
          <a:p>
            <a:endParaRPr lang="en-US" dirty="0"/>
          </a:p>
        </p:txBody>
      </p:sp>
    </p:spTree>
    <p:extLst>
      <p:ext uri="{BB962C8B-B14F-4D97-AF65-F5344CB8AC3E}">
        <p14:creationId xmlns:p14="http://schemas.microsoft.com/office/powerpoint/2010/main" val="2787528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457200" y="274638"/>
            <a:ext cx="8229600" cy="1554162"/>
          </a:xfrm>
        </p:spPr>
        <p:txBody>
          <a:bodyPr/>
          <a:lstStyle/>
          <a:p>
            <a:pPr eaLnBrk="1" hangingPunct="1"/>
            <a:r>
              <a:rPr lang="en-US" sz="4000" dirty="0" smtClean="0"/>
              <a:t>Reporting Systems:</a:t>
            </a:r>
            <a:br>
              <a:rPr lang="en-US" sz="4000" dirty="0" smtClean="0"/>
            </a:br>
            <a:r>
              <a:rPr lang="en-US" sz="3200" dirty="0" smtClean="0"/>
              <a:t>OLAP Reports IX</a:t>
            </a:r>
            <a:endParaRPr lang="en-US" sz="2400" dirty="0" smtClean="0"/>
          </a:p>
        </p:txBody>
      </p:sp>
      <p:pic>
        <p:nvPicPr>
          <p:cNvPr id="5" name="Picture 4"/>
          <p:cNvPicPr>
            <a:picLocks noChangeAspect="1"/>
          </p:cNvPicPr>
          <p:nvPr/>
        </p:nvPicPr>
        <p:blipFill>
          <a:blip r:embed="rId3"/>
          <a:stretch>
            <a:fillRect/>
          </a:stretch>
        </p:blipFill>
        <p:spPr>
          <a:xfrm>
            <a:off x="1023568" y="2018065"/>
            <a:ext cx="7096863" cy="3871628"/>
          </a:xfrm>
          <a:prstGeom prst="rect">
            <a:avLst/>
          </a:prstGeom>
        </p:spPr>
      </p:pic>
      <p:sp>
        <p:nvSpPr>
          <p:cNvPr id="6" name="Footer Placeholder 5"/>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7" name="Slide Number Placeholder 6"/>
          <p:cNvSpPr>
            <a:spLocks noGrp="1"/>
          </p:cNvSpPr>
          <p:nvPr>
            <p:ph type="sldNum" sz="quarter" idx="11"/>
          </p:nvPr>
        </p:nvSpPr>
        <p:spPr/>
        <p:txBody>
          <a:bodyPr/>
          <a:lstStyle/>
          <a:p>
            <a:r>
              <a:rPr lang="en-US" smtClean="0"/>
              <a:t>12-</a:t>
            </a:r>
            <a:fld id="{EAA3A64E-308D-4F0B-81C0-2F308D245075}" type="slidenum">
              <a:rPr lang="en-US" smtClean="0"/>
              <a:pPr/>
              <a:t>38</a:t>
            </a:fld>
            <a:endParaRPr lang="en-US" smtClean="0"/>
          </a:p>
          <a:p>
            <a:endParaRPr lang="en-US" dirty="0"/>
          </a:p>
        </p:txBody>
      </p:sp>
    </p:spTree>
    <p:extLst>
      <p:ext uri="{BB962C8B-B14F-4D97-AF65-F5344CB8AC3E}">
        <p14:creationId xmlns:p14="http://schemas.microsoft.com/office/powerpoint/2010/main" val="3668173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905000"/>
            <a:ext cx="8229600" cy="4227481"/>
          </a:xfrm>
          <a:prstGeom prst="rect">
            <a:avLst/>
          </a:prstGeom>
        </p:spPr>
      </p:pic>
      <p:sp>
        <p:nvSpPr>
          <p:cNvPr id="43011" name="Rectangle 2"/>
          <p:cNvSpPr>
            <a:spLocks noGrp="1" noChangeArrowheads="1"/>
          </p:cNvSpPr>
          <p:nvPr>
            <p:ph type="title"/>
          </p:nvPr>
        </p:nvSpPr>
        <p:spPr>
          <a:xfrm>
            <a:off x="457200" y="274638"/>
            <a:ext cx="8229600" cy="1554162"/>
          </a:xfrm>
        </p:spPr>
        <p:txBody>
          <a:bodyPr/>
          <a:lstStyle/>
          <a:p>
            <a:pPr eaLnBrk="1" hangingPunct="1"/>
            <a:r>
              <a:rPr lang="en-US" sz="4000" dirty="0" smtClean="0"/>
              <a:t>Reporting Systems:</a:t>
            </a:r>
            <a:br>
              <a:rPr lang="en-US" sz="4000" dirty="0" smtClean="0"/>
            </a:br>
            <a:r>
              <a:rPr lang="en-US" sz="3200" dirty="0" smtClean="0"/>
              <a:t>OLAP Reports X</a:t>
            </a:r>
            <a:endParaRPr lang="en-US" sz="2400" dirty="0" smtClean="0"/>
          </a:p>
        </p:txBody>
      </p:sp>
      <p:sp>
        <p:nvSpPr>
          <p:cNvPr id="5" name="Footer Placeholder 4"/>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6" name="Slide Number Placeholder 5"/>
          <p:cNvSpPr>
            <a:spLocks noGrp="1"/>
          </p:cNvSpPr>
          <p:nvPr>
            <p:ph type="sldNum" sz="quarter" idx="11"/>
          </p:nvPr>
        </p:nvSpPr>
        <p:spPr/>
        <p:txBody>
          <a:bodyPr/>
          <a:lstStyle/>
          <a:p>
            <a:r>
              <a:rPr lang="en-US" smtClean="0"/>
              <a:t>12-</a:t>
            </a:r>
            <a:fld id="{EAA3A64E-308D-4F0B-81C0-2F308D245075}" type="slidenum">
              <a:rPr lang="en-US" smtClean="0"/>
              <a:pPr/>
              <a:t>39</a:t>
            </a:fld>
            <a:endParaRPr lang="en-US" smtClean="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Capacity Terms</a:t>
            </a:r>
            <a:endParaRPr lang="en-US" dirty="0"/>
          </a:p>
        </p:txBody>
      </p:sp>
      <p:pic>
        <p:nvPicPr>
          <p:cNvPr id="7" name="Picture 6"/>
          <p:cNvPicPr>
            <a:picLocks noChangeAspect="1"/>
          </p:cNvPicPr>
          <p:nvPr/>
        </p:nvPicPr>
        <p:blipFill>
          <a:blip r:embed="rId2"/>
          <a:stretch>
            <a:fillRect/>
          </a:stretch>
        </p:blipFill>
        <p:spPr>
          <a:xfrm>
            <a:off x="733905" y="1524000"/>
            <a:ext cx="7676190" cy="4447619"/>
          </a:xfrm>
          <a:prstGeom prst="rect">
            <a:avLst/>
          </a:prstGeom>
        </p:spPr>
      </p:pic>
      <p:sp>
        <p:nvSpPr>
          <p:cNvPr id="8" name="Footer Placeholder 7"/>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9" name="Slide Number Placeholder 8"/>
          <p:cNvSpPr>
            <a:spLocks noGrp="1"/>
          </p:cNvSpPr>
          <p:nvPr>
            <p:ph type="sldNum" sz="quarter" idx="11"/>
          </p:nvPr>
        </p:nvSpPr>
        <p:spPr/>
        <p:txBody>
          <a:bodyPr/>
          <a:lstStyle/>
          <a:p>
            <a:r>
              <a:rPr lang="en-US" smtClean="0"/>
              <a:t>12-</a:t>
            </a:r>
            <a:fld id="{EAA3A64E-308D-4F0B-81C0-2F308D245075}" type="slidenum">
              <a:rPr lang="en-US" smtClean="0"/>
              <a:pPr/>
              <a:t>4</a:t>
            </a:fld>
            <a:endParaRPr lang="en-US" smtClean="0"/>
          </a:p>
          <a:p>
            <a:endParaRPr lang="en-US" dirty="0"/>
          </a:p>
        </p:txBody>
      </p:sp>
    </p:spTree>
    <p:extLst>
      <p:ext uri="{BB962C8B-B14F-4D97-AF65-F5344CB8AC3E}">
        <p14:creationId xmlns:p14="http://schemas.microsoft.com/office/powerpoint/2010/main" val="3813202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859855"/>
            <a:ext cx="8229600" cy="4083745"/>
          </a:xfrm>
          <a:prstGeom prst="rect">
            <a:avLst/>
          </a:prstGeom>
        </p:spPr>
      </p:pic>
      <p:sp>
        <p:nvSpPr>
          <p:cNvPr id="44035" name="Rectangle 2"/>
          <p:cNvSpPr>
            <a:spLocks noGrp="1" noChangeArrowheads="1"/>
          </p:cNvSpPr>
          <p:nvPr>
            <p:ph type="title"/>
          </p:nvPr>
        </p:nvSpPr>
        <p:spPr>
          <a:xfrm>
            <a:off x="457200" y="274638"/>
            <a:ext cx="8229600" cy="1554162"/>
          </a:xfrm>
        </p:spPr>
        <p:txBody>
          <a:bodyPr/>
          <a:lstStyle/>
          <a:p>
            <a:pPr eaLnBrk="1" hangingPunct="1"/>
            <a:r>
              <a:rPr lang="en-US" sz="4000" dirty="0" smtClean="0"/>
              <a:t>Reporting Systems:</a:t>
            </a:r>
            <a:br>
              <a:rPr lang="en-US" sz="4000" dirty="0" smtClean="0"/>
            </a:br>
            <a:r>
              <a:rPr lang="en-US" sz="3200" dirty="0" smtClean="0"/>
              <a:t>OLAP Reports XI</a:t>
            </a:r>
            <a:endParaRPr lang="en-US" sz="2400" dirty="0" smtClean="0"/>
          </a:p>
        </p:txBody>
      </p:sp>
      <p:sp>
        <p:nvSpPr>
          <p:cNvPr id="5" name="Footer Placeholder 4"/>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6" name="Slide Number Placeholder 5"/>
          <p:cNvSpPr>
            <a:spLocks noGrp="1"/>
          </p:cNvSpPr>
          <p:nvPr>
            <p:ph type="sldNum" sz="quarter" idx="11"/>
          </p:nvPr>
        </p:nvSpPr>
        <p:spPr/>
        <p:txBody>
          <a:bodyPr/>
          <a:lstStyle/>
          <a:p>
            <a:r>
              <a:rPr lang="en-US" smtClean="0"/>
              <a:t>12-</a:t>
            </a:r>
            <a:fld id="{EAA3A64E-308D-4F0B-81C0-2F308D245075}" type="slidenum">
              <a:rPr lang="en-US" smtClean="0"/>
              <a:pPr/>
              <a:t>40</a:t>
            </a:fld>
            <a:endParaRPr lang="en-US" smtClean="0"/>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uer\AppData\Local\Temp\SNAGHTML81a2f63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1981200"/>
            <a:ext cx="8148735" cy="3048000"/>
          </a:xfrm>
          <a:prstGeom prst="rect">
            <a:avLst/>
          </a:prstGeom>
          <a:noFill/>
          <a:extLst>
            <a:ext uri="{909E8E84-426E-40DD-AFC4-6F175D3DCCD1}">
              <a14:hiddenFill xmlns:a14="http://schemas.microsoft.com/office/drawing/2010/main">
                <a:solidFill>
                  <a:srgbClr val="FFFFFF"/>
                </a:solidFill>
              </a14:hiddenFill>
            </a:ext>
          </a:extLst>
        </p:spPr>
      </p:pic>
      <p:sp>
        <p:nvSpPr>
          <p:cNvPr id="45059" name="Rectangle 2"/>
          <p:cNvSpPr>
            <a:spLocks noGrp="1" noChangeArrowheads="1"/>
          </p:cNvSpPr>
          <p:nvPr>
            <p:ph type="title"/>
          </p:nvPr>
        </p:nvSpPr>
        <p:spPr>
          <a:xfrm>
            <a:off x="457200" y="274638"/>
            <a:ext cx="8229600" cy="1554162"/>
          </a:xfrm>
        </p:spPr>
        <p:txBody>
          <a:bodyPr/>
          <a:lstStyle/>
          <a:p>
            <a:pPr eaLnBrk="1" hangingPunct="1"/>
            <a:r>
              <a:rPr lang="en-US" sz="4000" smtClean="0"/>
              <a:t>Reporting Systems:</a:t>
            </a:r>
            <a:br>
              <a:rPr lang="en-US" sz="4000" smtClean="0"/>
            </a:br>
            <a:r>
              <a:rPr lang="en-US" sz="3200" smtClean="0"/>
              <a:t>OLAP Drill Down I</a:t>
            </a:r>
            <a:endParaRPr lang="en-US" sz="2400" smtClean="0"/>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41</a:t>
            </a:fld>
            <a:endParaRPr lang="en-US" smtClean="0"/>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Auer\AppData\Local\Temp\SNAGHTML81a4498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507" y="1878965"/>
            <a:ext cx="6285493" cy="4366260"/>
          </a:xfrm>
          <a:prstGeom prst="rect">
            <a:avLst/>
          </a:prstGeom>
          <a:noFill/>
          <a:extLst>
            <a:ext uri="{909E8E84-426E-40DD-AFC4-6F175D3DCCD1}">
              <a14:hiddenFill xmlns:a14="http://schemas.microsoft.com/office/drawing/2010/main">
                <a:solidFill>
                  <a:srgbClr val="FFFFFF"/>
                </a:solidFill>
              </a14:hiddenFill>
            </a:ext>
          </a:extLst>
        </p:spPr>
      </p:pic>
      <p:sp>
        <p:nvSpPr>
          <p:cNvPr id="46082" name="Rectangle 2"/>
          <p:cNvSpPr>
            <a:spLocks noGrp="1" noChangeArrowheads="1"/>
          </p:cNvSpPr>
          <p:nvPr>
            <p:ph type="title"/>
          </p:nvPr>
        </p:nvSpPr>
        <p:spPr>
          <a:xfrm>
            <a:off x="457200" y="274638"/>
            <a:ext cx="8229600" cy="1554162"/>
          </a:xfrm>
        </p:spPr>
        <p:txBody>
          <a:bodyPr/>
          <a:lstStyle/>
          <a:p>
            <a:pPr eaLnBrk="1" hangingPunct="1"/>
            <a:r>
              <a:rPr lang="en-US" sz="4000" smtClean="0"/>
              <a:t>Reporting Systems:</a:t>
            </a:r>
            <a:br>
              <a:rPr lang="en-US" sz="4000" smtClean="0"/>
            </a:br>
            <a:r>
              <a:rPr lang="en-US" sz="3200" smtClean="0"/>
              <a:t>OLAP Drill Down II</a:t>
            </a:r>
            <a:endParaRPr lang="en-US" sz="2400" smtClean="0"/>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42</a:t>
            </a:fld>
            <a:endParaRPr lang="en-US" smtClean="0"/>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z="4000" smtClean="0"/>
              <a:t>Reporting Systems:</a:t>
            </a:r>
            <a:br>
              <a:rPr lang="en-US" sz="4000" smtClean="0"/>
            </a:br>
            <a:r>
              <a:rPr lang="en-US" sz="3200" smtClean="0"/>
              <a:t>OLAP Servers and OLAP Databases</a:t>
            </a:r>
          </a:p>
        </p:txBody>
      </p:sp>
      <p:pic>
        <p:nvPicPr>
          <p:cNvPr id="47107" name="Picture 6" descr="C:\Users\Auer.WWU\Auer-Projects\Kroenke-Auer-Projects\Kroenke-Auer-DBP-e11\DBP-e11-Supplements\Images\Chapter13\Fig13-3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90600" y="1616075"/>
            <a:ext cx="7162800" cy="3606800"/>
          </a:xfrm>
        </p:spPr>
      </p:pic>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43</a:t>
            </a:fld>
            <a:endParaRPr lang="en-US" smtClean="0"/>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z="4000" smtClean="0"/>
              <a:t>Data Mining Applications:</a:t>
            </a:r>
            <a:br>
              <a:rPr lang="en-US" sz="4000" smtClean="0"/>
            </a:br>
            <a:r>
              <a:rPr lang="en-US" sz="3200" smtClean="0"/>
              <a:t>The Convergence of the Disciplines</a:t>
            </a:r>
          </a:p>
        </p:txBody>
      </p:sp>
      <p:pic>
        <p:nvPicPr>
          <p:cNvPr id="48131" name="Picture 5" descr="C:\Users\Auer.WWU\Auer-Projects\Kroenke-Auer-Projects\Kroenke-Auer-DBP-e11\DBP-e11-Supplements\Images\Chapter13\Fig13-34.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82738" y="1600200"/>
            <a:ext cx="6359525" cy="4487863"/>
          </a:xfrm>
        </p:spPr>
      </p:pic>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44</a:t>
            </a:fld>
            <a:endParaRPr lang="en-US" smtClean="0"/>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smtClean="0"/>
              <a:t>Types of Distributed Databases</a:t>
            </a:r>
          </a:p>
        </p:txBody>
      </p:sp>
      <p:pic>
        <p:nvPicPr>
          <p:cNvPr id="645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413" y="1447800"/>
            <a:ext cx="6580187" cy="486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45</a:t>
            </a:fld>
            <a:endParaRPr lang="en-US" smtClean="0"/>
          </a:p>
          <a:p>
            <a:endParaRPr lang="en-US" dirty="0"/>
          </a:p>
        </p:txBody>
      </p:sp>
    </p:spTree>
    <p:extLst>
      <p:ext uri="{BB962C8B-B14F-4D97-AF65-F5344CB8AC3E}">
        <p14:creationId xmlns:p14="http://schemas.microsoft.com/office/powerpoint/2010/main" val="10214381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smtClean="0"/>
              <a:t>Object-Oriented Database I</a:t>
            </a:r>
          </a:p>
        </p:txBody>
      </p:sp>
      <p:sp>
        <p:nvSpPr>
          <p:cNvPr id="65539" name="Content Placeholder 2"/>
          <p:cNvSpPr>
            <a:spLocks noGrp="1"/>
          </p:cNvSpPr>
          <p:nvPr>
            <p:ph idx="1"/>
          </p:nvPr>
        </p:nvSpPr>
        <p:spPr/>
        <p:txBody>
          <a:bodyPr/>
          <a:lstStyle/>
          <a:p>
            <a:r>
              <a:rPr lang="en-US" b="1" smtClean="0">
                <a:solidFill>
                  <a:srgbClr val="0099CC"/>
                </a:solidFill>
              </a:rPr>
              <a:t>Object-oriented programming (OOP) </a:t>
            </a:r>
            <a:r>
              <a:rPr lang="en-US" smtClean="0"/>
              <a:t>is a technique for designing and writing computer programs.</a:t>
            </a:r>
          </a:p>
          <a:p>
            <a:r>
              <a:rPr lang="en-US" b="1" smtClean="0">
                <a:solidFill>
                  <a:srgbClr val="0099CC"/>
                </a:solidFill>
              </a:rPr>
              <a:t>Objects</a:t>
            </a:r>
            <a:r>
              <a:rPr lang="en-US" b="1" smtClean="0"/>
              <a:t> </a:t>
            </a:r>
            <a:r>
              <a:rPr lang="en-US" smtClean="0"/>
              <a:t>are data structures that have:</a:t>
            </a:r>
          </a:p>
          <a:p>
            <a:pPr lvl="1"/>
            <a:r>
              <a:rPr lang="en-US" smtClean="0"/>
              <a:t> </a:t>
            </a:r>
            <a:r>
              <a:rPr lang="en-US" b="1" smtClean="0">
                <a:solidFill>
                  <a:srgbClr val="0099CC"/>
                </a:solidFill>
              </a:rPr>
              <a:t>Methods</a:t>
            </a:r>
            <a:r>
              <a:rPr lang="en-US" smtClean="0"/>
              <a:t>—computer programs that perform some task</a:t>
            </a:r>
          </a:p>
          <a:p>
            <a:pPr lvl="1"/>
            <a:r>
              <a:rPr lang="en-US" smtClean="0"/>
              <a:t> </a:t>
            </a:r>
            <a:r>
              <a:rPr lang="en-US" b="1" smtClean="0">
                <a:solidFill>
                  <a:srgbClr val="0099CC"/>
                </a:solidFill>
              </a:rPr>
              <a:t>Properties</a:t>
            </a:r>
            <a:r>
              <a:rPr lang="en-US" smtClean="0"/>
              <a:t>—data items particular to an object.</a:t>
            </a:r>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46</a:t>
            </a:fld>
            <a:endParaRPr lang="en-US" smtClean="0"/>
          </a:p>
          <a:p>
            <a:endParaRPr lang="en-US" dirty="0"/>
          </a:p>
        </p:txBody>
      </p:sp>
    </p:spTree>
    <p:extLst>
      <p:ext uri="{BB962C8B-B14F-4D97-AF65-F5344CB8AC3E}">
        <p14:creationId xmlns:p14="http://schemas.microsoft.com/office/powerpoint/2010/main" val="1883540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smtClean="0"/>
              <a:t>Object-Oriented Database II</a:t>
            </a:r>
          </a:p>
        </p:txBody>
      </p:sp>
      <p:sp>
        <p:nvSpPr>
          <p:cNvPr id="66563" name="Content Placeholder 2"/>
          <p:cNvSpPr>
            <a:spLocks noGrp="1"/>
          </p:cNvSpPr>
          <p:nvPr>
            <p:ph idx="1"/>
          </p:nvPr>
        </p:nvSpPr>
        <p:spPr/>
        <p:txBody>
          <a:bodyPr/>
          <a:lstStyle/>
          <a:p>
            <a:r>
              <a:rPr lang="en-US" dirty="0" smtClean="0"/>
              <a:t>Storing the values of properties of an object is called </a:t>
            </a:r>
            <a:r>
              <a:rPr lang="en-US" b="1" dirty="0" smtClean="0">
                <a:solidFill>
                  <a:srgbClr val="0099CC"/>
                </a:solidFill>
              </a:rPr>
              <a:t>object persistence</a:t>
            </a:r>
            <a:r>
              <a:rPr lang="en-US" dirty="0" smtClean="0"/>
              <a:t>.</a:t>
            </a:r>
          </a:p>
          <a:p>
            <a:r>
              <a:rPr lang="en-US" dirty="0" smtClean="0"/>
              <a:t>Many different techniques have been used for object persistence.</a:t>
            </a:r>
          </a:p>
          <a:p>
            <a:r>
              <a:rPr lang="en-US" dirty="0" smtClean="0"/>
              <a:t>One of them is to use some variation of database technology.</a:t>
            </a:r>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47</a:t>
            </a:fld>
            <a:endParaRPr lang="en-US" smtClean="0"/>
          </a:p>
          <a:p>
            <a:endParaRPr lang="en-US" dirty="0"/>
          </a:p>
        </p:txBody>
      </p:sp>
    </p:spTree>
    <p:extLst>
      <p:ext uri="{BB962C8B-B14F-4D97-AF65-F5344CB8AC3E}">
        <p14:creationId xmlns:p14="http://schemas.microsoft.com/office/powerpoint/2010/main" val="1079354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smtClean="0"/>
              <a:t>Object-Oriented Database III</a:t>
            </a:r>
          </a:p>
        </p:txBody>
      </p:sp>
      <p:sp>
        <p:nvSpPr>
          <p:cNvPr id="67587" name="Content Placeholder 2"/>
          <p:cNvSpPr>
            <a:spLocks noGrp="1"/>
          </p:cNvSpPr>
          <p:nvPr>
            <p:ph idx="1"/>
          </p:nvPr>
        </p:nvSpPr>
        <p:spPr/>
        <p:txBody>
          <a:bodyPr/>
          <a:lstStyle/>
          <a:p>
            <a:r>
              <a:rPr lang="en-US" smtClean="0"/>
              <a:t>Special-purpose DBMS products for storing object data are called </a:t>
            </a:r>
            <a:r>
              <a:rPr lang="en-US" b="1" smtClean="0">
                <a:solidFill>
                  <a:srgbClr val="0099CC"/>
                </a:solidFill>
              </a:rPr>
              <a:t>object-oriented DBMSs (OODBMSs)</a:t>
            </a:r>
          </a:p>
          <a:p>
            <a:r>
              <a:rPr lang="en-US" smtClean="0"/>
              <a:t>Never achieved commercial success.</a:t>
            </a:r>
          </a:p>
          <a:p>
            <a:pPr lvl="1"/>
            <a:r>
              <a:rPr lang="en-US" smtClean="0"/>
              <a:t>Billions of bytes of data were already stored in relational DBMS format</a:t>
            </a:r>
          </a:p>
          <a:p>
            <a:pPr lvl="1"/>
            <a:r>
              <a:rPr lang="en-US" smtClean="0"/>
              <a:t>No organization wanted to convert their data to OODBMS format to be able to use an OODBMS.</a:t>
            </a:r>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48</a:t>
            </a:fld>
            <a:endParaRPr lang="en-US" smtClean="0"/>
          </a:p>
          <a:p>
            <a:endParaRPr lang="en-US" dirty="0"/>
          </a:p>
        </p:txBody>
      </p:sp>
    </p:spTree>
    <p:extLst>
      <p:ext uri="{BB962C8B-B14F-4D97-AF65-F5344CB8AC3E}">
        <p14:creationId xmlns:p14="http://schemas.microsoft.com/office/powerpoint/2010/main" val="2052081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smtClean="0"/>
              <a:t>Object-Oriented Database IV</a:t>
            </a:r>
          </a:p>
        </p:txBody>
      </p:sp>
      <p:sp>
        <p:nvSpPr>
          <p:cNvPr id="68611" name="Content Placeholder 2"/>
          <p:cNvSpPr>
            <a:spLocks noGrp="1"/>
          </p:cNvSpPr>
          <p:nvPr>
            <p:ph idx="1"/>
          </p:nvPr>
        </p:nvSpPr>
        <p:spPr/>
        <p:txBody>
          <a:bodyPr/>
          <a:lstStyle/>
          <a:p>
            <a:r>
              <a:rPr lang="en-US" smtClean="0"/>
              <a:t>The need for object persistence did not disappear.</a:t>
            </a:r>
          </a:p>
          <a:p>
            <a:r>
              <a:rPr lang="en-US" smtClean="0"/>
              <a:t>Some vendors, most notably Oracle, added features and functions to their relational database DBMS products to create </a:t>
            </a:r>
            <a:r>
              <a:rPr lang="en-US" b="1" smtClean="0">
                <a:solidFill>
                  <a:srgbClr val="0099CC"/>
                </a:solidFill>
              </a:rPr>
              <a:t>object-relational databases</a:t>
            </a:r>
            <a:r>
              <a:rPr lang="en-US" smtClean="0"/>
              <a:t>.</a:t>
            </a:r>
          </a:p>
          <a:p>
            <a:r>
              <a:rPr lang="en-US" smtClean="0"/>
              <a:t>DBMS products for storing object data are called </a:t>
            </a:r>
            <a:r>
              <a:rPr lang="en-US" b="1" smtClean="0">
                <a:solidFill>
                  <a:srgbClr val="0099CC"/>
                </a:solidFill>
              </a:rPr>
              <a:t>object-oriented DBMSs (OODBMSs)</a:t>
            </a:r>
            <a:r>
              <a:rPr lang="en-US" b="1" smtClean="0"/>
              <a:t>.</a:t>
            </a:r>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49</a:t>
            </a:fld>
            <a:endParaRPr lang="en-US" smtClean="0"/>
          </a:p>
          <a:p>
            <a:endParaRPr lang="en-US" dirty="0"/>
          </a:p>
        </p:txBody>
      </p:sp>
    </p:spTree>
    <p:extLst>
      <p:ext uri="{BB962C8B-B14F-4D97-AF65-F5344CB8AC3E}">
        <p14:creationId xmlns:p14="http://schemas.microsoft.com/office/powerpoint/2010/main" val="3280044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z="4000" smtClean="0"/>
              <a:t>Business Intelligence (BI) Systems</a:t>
            </a:r>
          </a:p>
        </p:txBody>
      </p:sp>
      <p:sp>
        <p:nvSpPr>
          <p:cNvPr id="4099" name="Rectangle 3"/>
          <p:cNvSpPr>
            <a:spLocks noGrp="1" noChangeArrowheads="1"/>
          </p:cNvSpPr>
          <p:nvPr>
            <p:ph type="body" idx="1"/>
          </p:nvPr>
        </p:nvSpPr>
        <p:spPr/>
        <p:txBody>
          <a:bodyPr/>
          <a:lstStyle/>
          <a:p>
            <a:pPr eaLnBrk="1" hangingPunct="1">
              <a:buClr>
                <a:schemeClr val="tx1"/>
              </a:buClr>
            </a:pPr>
            <a:r>
              <a:rPr lang="en-US" b="1" smtClean="0">
                <a:solidFill>
                  <a:srgbClr val="0099CC"/>
                </a:solidFill>
              </a:rPr>
              <a:t>Business intelligence (BI)</a:t>
            </a:r>
            <a:r>
              <a:rPr lang="en-US" smtClean="0">
                <a:solidFill>
                  <a:srgbClr val="0099CC"/>
                </a:solidFill>
              </a:rPr>
              <a:t> </a:t>
            </a:r>
            <a:r>
              <a:rPr lang="en-US" smtClean="0"/>
              <a:t>systems are information systems that assist managers and other professionals:</a:t>
            </a:r>
          </a:p>
          <a:p>
            <a:pPr lvl="1" eaLnBrk="1" hangingPunct="1"/>
            <a:r>
              <a:rPr lang="en-US" smtClean="0"/>
              <a:t>To analyze current and past activities.</a:t>
            </a:r>
          </a:p>
          <a:p>
            <a:pPr lvl="1" eaLnBrk="1" hangingPunct="1"/>
            <a:r>
              <a:rPr lang="en-US" smtClean="0"/>
              <a:t>To predict future events.</a:t>
            </a:r>
          </a:p>
          <a:p>
            <a:pPr eaLnBrk="1" hangingPunct="1"/>
            <a:r>
              <a:rPr lang="en-US" smtClean="0"/>
              <a:t>Two broad categories:</a:t>
            </a:r>
          </a:p>
          <a:p>
            <a:pPr lvl="1" eaLnBrk="1" hangingPunct="1">
              <a:buClr>
                <a:schemeClr val="tx1"/>
              </a:buClr>
            </a:pPr>
            <a:r>
              <a:rPr lang="en-US" b="1" smtClean="0">
                <a:solidFill>
                  <a:srgbClr val="0099CC"/>
                </a:solidFill>
              </a:rPr>
              <a:t>Reporting</a:t>
            </a:r>
          </a:p>
          <a:p>
            <a:pPr lvl="1" eaLnBrk="1" hangingPunct="1">
              <a:buClr>
                <a:schemeClr val="tx1"/>
              </a:buClr>
            </a:pPr>
            <a:r>
              <a:rPr lang="en-US" b="1" smtClean="0">
                <a:solidFill>
                  <a:srgbClr val="0099CC"/>
                </a:solidFill>
              </a:rPr>
              <a:t>Data mining</a:t>
            </a:r>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5</a:t>
            </a:fld>
            <a:endParaRPr lang="en-US" smtClean="0"/>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a:t>
            </a:r>
            <a:br>
              <a:rPr lang="en-US" dirty="0" smtClean="0"/>
            </a:br>
            <a:r>
              <a:rPr lang="en-US" sz="3200" dirty="0" smtClean="0"/>
              <a:t>Underutilization of Computer Resources</a:t>
            </a:r>
            <a:endParaRPr lang="en-US" sz="3200" dirty="0"/>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50</a:t>
            </a:fld>
            <a:endParaRPr lang="en-US" smtClean="0"/>
          </a:p>
          <a:p>
            <a:endParaRPr lang="en-US" dirty="0"/>
          </a:p>
        </p:txBody>
      </p:sp>
      <p:pic>
        <p:nvPicPr>
          <p:cNvPr id="6" name="Picture 5"/>
          <p:cNvPicPr>
            <a:picLocks noChangeAspect="1"/>
          </p:cNvPicPr>
          <p:nvPr/>
        </p:nvPicPr>
        <p:blipFill>
          <a:blip r:embed="rId2"/>
          <a:stretch>
            <a:fillRect/>
          </a:stretch>
        </p:blipFill>
        <p:spPr>
          <a:xfrm>
            <a:off x="457200" y="1600200"/>
            <a:ext cx="8229600" cy="3539106"/>
          </a:xfrm>
          <a:prstGeom prst="rect">
            <a:avLst/>
          </a:prstGeom>
        </p:spPr>
      </p:pic>
    </p:spTree>
    <p:extLst>
      <p:ext uri="{BB962C8B-B14F-4D97-AF65-F5344CB8AC3E}">
        <p14:creationId xmlns:p14="http://schemas.microsoft.com/office/powerpoint/2010/main" val="33105964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a:t>
            </a:r>
            <a:br>
              <a:rPr lang="en-US" dirty="0" smtClean="0"/>
            </a:br>
            <a:r>
              <a:rPr lang="en-US" sz="3200" dirty="0" smtClean="0"/>
              <a:t>The Virtual Machine Environment I</a:t>
            </a:r>
            <a:endParaRPr lang="en-US" sz="3200" dirty="0"/>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51</a:t>
            </a:fld>
            <a:endParaRPr lang="en-US" smtClean="0"/>
          </a:p>
          <a:p>
            <a:endParaRPr lang="en-US" dirty="0"/>
          </a:p>
        </p:txBody>
      </p:sp>
      <p:pic>
        <p:nvPicPr>
          <p:cNvPr id="10242" name="Picture 2" descr="C:\Users\Auer\AppData\Local\Temp\SNAGHTML81abd1c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229600" cy="447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913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a:t>
            </a:r>
            <a:br>
              <a:rPr lang="en-US" dirty="0" smtClean="0"/>
            </a:br>
            <a:r>
              <a:rPr lang="en-US" sz="3200" dirty="0" smtClean="0"/>
              <a:t>The Virtual Machine Environment II</a:t>
            </a:r>
            <a:endParaRPr lang="en-US" sz="3200" dirty="0"/>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52</a:t>
            </a:fld>
            <a:endParaRPr lang="en-US" smtClean="0"/>
          </a:p>
          <a:p>
            <a:endParaRPr lang="en-US" dirty="0"/>
          </a:p>
        </p:txBody>
      </p:sp>
      <p:pic>
        <p:nvPicPr>
          <p:cNvPr id="11266" name="Picture 2" descr="C:\Users\Auer\AppData\Local\Temp\SNAGHTML81ac9f8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229600" cy="445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961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a:t>
            </a:r>
            <a:br>
              <a:rPr lang="en-US" dirty="0" smtClean="0"/>
            </a:br>
            <a:r>
              <a:rPr lang="en-US" sz="3200" dirty="0" smtClean="0"/>
              <a:t>The Virtual Machine Environment III</a:t>
            </a:r>
            <a:endParaRPr lang="en-US" sz="3200" dirty="0"/>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53</a:t>
            </a:fld>
            <a:endParaRPr lang="en-US" smtClean="0"/>
          </a:p>
          <a:p>
            <a:endParaRPr lang="en-US" dirty="0"/>
          </a:p>
        </p:txBody>
      </p:sp>
      <p:pic>
        <p:nvPicPr>
          <p:cNvPr id="3" name="Picture 2"/>
          <p:cNvPicPr>
            <a:picLocks noChangeAspect="1"/>
          </p:cNvPicPr>
          <p:nvPr/>
        </p:nvPicPr>
        <p:blipFill>
          <a:blip r:embed="rId2"/>
          <a:stretch>
            <a:fillRect/>
          </a:stretch>
        </p:blipFill>
        <p:spPr>
          <a:xfrm>
            <a:off x="492835" y="1524000"/>
            <a:ext cx="8117765" cy="3733800"/>
          </a:xfrm>
          <a:prstGeom prst="rect">
            <a:avLst/>
          </a:prstGeom>
        </p:spPr>
      </p:pic>
    </p:spTree>
    <p:extLst>
      <p:ext uri="{BB962C8B-B14F-4D97-AF65-F5344CB8AC3E}">
        <p14:creationId xmlns:p14="http://schemas.microsoft.com/office/powerpoint/2010/main" val="9490157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 </a:t>
            </a:r>
            <a:br>
              <a:rPr lang="en-US" dirty="0" smtClean="0"/>
            </a:br>
            <a:r>
              <a:rPr lang="en-US" sz="3200" dirty="0" smtClean="0"/>
              <a:t>The Cloud Computing Environment</a:t>
            </a:r>
            <a:endParaRPr lang="en-US" sz="3200" dirty="0"/>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54</a:t>
            </a:fld>
            <a:endParaRPr lang="en-US" smtClean="0"/>
          </a:p>
          <a:p>
            <a:endParaRPr lang="en-US" dirty="0"/>
          </a:p>
        </p:txBody>
      </p:sp>
      <p:pic>
        <p:nvPicPr>
          <p:cNvPr id="6" name="Picture 5"/>
          <p:cNvPicPr>
            <a:picLocks noChangeAspect="1"/>
          </p:cNvPicPr>
          <p:nvPr/>
        </p:nvPicPr>
        <p:blipFill>
          <a:blip r:embed="rId2"/>
          <a:stretch>
            <a:fillRect/>
          </a:stretch>
        </p:blipFill>
        <p:spPr>
          <a:xfrm>
            <a:off x="1562100" y="1516582"/>
            <a:ext cx="6019800" cy="4626525"/>
          </a:xfrm>
          <a:prstGeom prst="rect">
            <a:avLst/>
          </a:prstGeom>
        </p:spPr>
      </p:pic>
    </p:spTree>
    <p:extLst>
      <p:ext uri="{BB962C8B-B14F-4D97-AF65-F5344CB8AC3E}">
        <p14:creationId xmlns:p14="http://schemas.microsoft.com/office/powerpoint/2010/main" val="1853455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Auer\AppData\Local\Temp\SNAGHTML81b1c95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1516583"/>
            <a:ext cx="8229600" cy="44588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Cloud Computing </a:t>
            </a:r>
            <a:br>
              <a:rPr lang="en-US" dirty="0" smtClean="0"/>
            </a:br>
            <a:r>
              <a:rPr lang="en-US" sz="2400" dirty="0" smtClean="0"/>
              <a:t>Microsoft SQL Server 2012 Express in the Cloud</a:t>
            </a:r>
            <a:endParaRPr lang="en-US" sz="3200" dirty="0"/>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55</a:t>
            </a:fld>
            <a:endParaRPr lang="en-US" smtClean="0"/>
          </a:p>
          <a:p>
            <a:endParaRPr lang="en-US" dirty="0"/>
          </a:p>
        </p:txBody>
      </p:sp>
    </p:spTree>
    <p:extLst>
      <p:ext uri="{BB962C8B-B14F-4D97-AF65-F5344CB8AC3E}">
        <p14:creationId xmlns:p14="http://schemas.microsoft.com/office/powerpoint/2010/main" val="3342563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dirty="0" smtClean="0"/>
              <a:t>The NoSQL Movement I</a:t>
            </a:r>
          </a:p>
        </p:txBody>
      </p:sp>
      <p:sp>
        <p:nvSpPr>
          <p:cNvPr id="69635" name="Rectangle 3"/>
          <p:cNvSpPr>
            <a:spLocks noGrp="1" noChangeArrowheads="1"/>
          </p:cNvSpPr>
          <p:nvPr>
            <p:ph idx="1"/>
          </p:nvPr>
        </p:nvSpPr>
        <p:spPr/>
        <p:txBody>
          <a:bodyPr/>
          <a:lstStyle/>
          <a:p>
            <a:pPr eaLnBrk="1" hangingPunct="1"/>
            <a:r>
              <a:rPr lang="en-US" dirty="0" smtClean="0"/>
              <a:t>The </a:t>
            </a:r>
            <a:r>
              <a:rPr lang="en-US" b="1" dirty="0" err="1" smtClean="0">
                <a:solidFill>
                  <a:srgbClr val="0099CC"/>
                </a:solidFill>
              </a:rPr>
              <a:t>NoSQL</a:t>
            </a:r>
            <a:r>
              <a:rPr lang="en-US" dirty="0" smtClean="0"/>
              <a:t> movement, better described as the </a:t>
            </a:r>
            <a:r>
              <a:rPr lang="en-US" b="1" dirty="0" smtClean="0">
                <a:solidFill>
                  <a:srgbClr val="0099CC"/>
                </a:solidFill>
              </a:rPr>
              <a:t>Not only SQL </a:t>
            </a:r>
            <a:r>
              <a:rPr lang="en-US" dirty="0" smtClean="0"/>
              <a:t>movement, is a movement to using non-relational databases.</a:t>
            </a:r>
          </a:p>
          <a:p>
            <a:pPr eaLnBrk="1" hangingPunct="1"/>
            <a:r>
              <a:rPr lang="en-US" dirty="0" smtClean="0"/>
              <a:t>These databases are often described as </a:t>
            </a:r>
            <a:r>
              <a:rPr lang="en-US" b="1" dirty="0" smtClean="0">
                <a:solidFill>
                  <a:srgbClr val="0099CC"/>
                </a:solidFill>
              </a:rPr>
              <a:t>structured storage</a:t>
            </a:r>
            <a:r>
              <a:rPr lang="en-US" b="1" dirty="0" smtClean="0"/>
              <a:t>.</a:t>
            </a:r>
            <a:endParaRPr lang="en-US" dirty="0" smtClean="0"/>
          </a:p>
        </p:txBody>
      </p:sp>
      <p:sp>
        <p:nvSpPr>
          <p:cNvPr id="3" name="Footer Placeholder 2"/>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2" name="Slide Number Placeholder 1"/>
          <p:cNvSpPr>
            <a:spLocks noGrp="1"/>
          </p:cNvSpPr>
          <p:nvPr>
            <p:ph type="sldNum" sz="quarter" idx="11"/>
          </p:nvPr>
        </p:nvSpPr>
        <p:spPr/>
        <p:txBody>
          <a:bodyPr/>
          <a:lstStyle/>
          <a:p>
            <a:pPr>
              <a:defRPr/>
            </a:pPr>
            <a:r>
              <a:rPr lang="en-US" dirty="0" smtClean="0"/>
              <a:t>7-</a:t>
            </a:r>
            <a:fld id="{EF6B11C9-9AAF-4B5D-8190-1978FB055D77}" type="slidenum">
              <a:rPr lang="en-US" smtClean="0"/>
              <a:pPr>
                <a:defRPr/>
              </a:pPr>
              <a:t>56</a:t>
            </a:fld>
            <a:endParaRPr lang="en-US" dirty="0"/>
          </a:p>
        </p:txBody>
      </p:sp>
    </p:spTree>
    <p:extLst>
      <p:ext uri="{BB962C8B-B14F-4D97-AF65-F5344CB8AC3E}">
        <p14:creationId xmlns:p14="http://schemas.microsoft.com/office/powerpoint/2010/main" val="3048472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dirty="0" smtClean="0"/>
              <a:t>The NoSQL Movement II</a:t>
            </a:r>
          </a:p>
        </p:txBody>
      </p:sp>
      <p:sp>
        <p:nvSpPr>
          <p:cNvPr id="69635" name="Rectangle 3"/>
          <p:cNvSpPr>
            <a:spLocks noGrp="1" noChangeArrowheads="1"/>
          </p:cNvSpPr>
          <p:nvPr>
            <p:ph idx="1"/>
          </p:nvPr>
        </p:nvSpPr>
        <p:spPr/>
        <p:txBody>
          <a:bodyPr/>
          <a:lstStyle/>
          <a:p>
            <a:pPr eaLnBrk="1" hangingPunct="1"/>
            <a:r>
              <a:rPr lang="en-US" dirty="0" smtClean="0"/>
              <a:t>One implementation is as a distributed, replicated database that is described in this chapter.</a:t>
            </a:r>
          </a:p>
          <a:p>
            <a:pPr eaLnBrk="1" hangingPunct="1"/>
            <a:r>
              <a:rPr lang="en-US" dirty="0" smtClean="0"/>
              <a:t>Example: Apache </a:t>
            </a:r>
            <a:r>
              <a:rPr lang="en-US" dirty="0" smtClean="0">
                <a:solidFill>
                  <a:srgbClr val="0099CC"/>
                </a:solidFill>
                <a:hlinkClick r:id="rId3"/>
              </a:rPr>
              <a:t>Cassandra</a:t>
            </a:r>
            <a:endParaRPr lang="en-US" dirty="0" smtClean="0">
              <a:solidFill>
                <a:srgbClr val="0099CC"/>
              </a:solidFill>
            </a:endParaRPr>
          </a:p>
          <a:p>
            <a:pPr lvl="1"/>
            <a:r>
              <a:rPr lang="en-US" dirty="0" smtClean="0"/>
              <a:t>Used for Facebook</a:t>
            </a:r>
          </a:p>
          <a:p>
            <a:pPr lvl="1"/>
            <a:r>
              <a:rPr lang="en-US" dirty="0" smtClean="0"/>
              <a:t>Used for Twitter</a:t>
            </a:r>
          </a:p>
        </p:txBody>
      </p:sp>
      <p:sp>
        <p:nvSpPr>
          <p:cNvPr id="3" name="Footer Placeholder 2"/>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2" name="Slide Number Placeholder 1"/>
          <p:cNvSpPr>
            <a:spLocks noGrp="1"/>
          </p:cNvSpPr>
          <p:nvPr>
            <p:ph type="sldNum" sz="quarter" idx="11"/>
          </p:nvPr>
        </p:nvSpPr>
        <p:spPr/>
        <p:txBody>
          <a:bodyPr/>
          <a:lstStyle/>
          <a:p>
            <a:pPr>
              <a:defRPr/>
            </a:pPr>
            <a:r>
              <a:rPr lang="en-US" dirty="0" smtClean="0"/>
              <a:t>7-</a:t>
            </a:r>
            <a:fld id="{EF6B11C9-9AAF-4B5D-8190-1978FB055D77}" type="slidenum">
              <a:rPr lang="en-US" smtClean="0"/>
              <a:pPr>
                <a:defRPr/>
              </a:pPr>
              <a:t>57</a:t>
            </a:fld>
            <a:endParaRPr lang="en-US" dirty="0"/>
          </a:p>
        </p:txBody>
      </p:sp>
    </p:spTree>
    <p:extLst>
      <p:ext uri="{BB962C8B-B14F-4D97-AF65-F5344CB8AC3E}">
        <p14:creationId xmlns:p14="http://schemas.microsoft.com/office/powerpoint/2010/main" val="32485014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dirty="0" smtClean="0"/>
              <a:t>The NoSQL Movement III</a:t>
            </a:r>
          </a:p>
        </p:txBody>
      </p:sp>
      <p:sp>
        <p:nvSpPr>
          <p:cNvPr id="69635" name="Rectangle 3"/>
          <p:cNvSpPr>
            <a:spLocks noGrp="1" noChangeArrowheads="1"/>
          </p:cNvSpPr>
          <p:nvPr>
            <p:ph idx="1"/>
          </p:nvPr>
        </p:nvSpPr>
        <p:spPr/>
        <p:txBody>
          <a:bodyPr/>
          <a:lstStyle/>
          <a:p>
            <a:pPr eaLnBrk="1" hangingPunct="1"/>
            <a:r>
              <a:rPr lang="en-US" dirty="0" smtClean="0"/>
              <a:t>Another implementation is based on XML document structures as described in this Chapter.</a:t>
            </a:r>
          </a:p>
          <a:p>
            <a:r>
              <a:rPr lang="en-US" dirty="0" smtClean="0"/>
              <a:t>Example: </a:t>
            </a:r>
            <a:r>
              <a:rPr lang="en-US" dirty="0" smtClean="0">
                <a:hlinkClick r:id="rId3"/>
              </a:rPr>
              <a:t>dbXML</a:t>
            </a:r>
            <a:r>
              <a:rPr lang="en-US" dirty="0" smtClean="0">
                <a:hlinkClick r:id="rId4"/>
              </a:rPr>
              <a:t> </a:t>
            </a:r>
            <a:endParaRPr lang="en-US" dirty="0" smtClean="0"/>
          </a:p>
          <a:p>
            <a:r>
              <a:rPr lang="en-US" dirty="0" smtClean="0"/>
              <a:t>XML database typically support:</a:t>
            </a:r>
          </a:p>
          <a:p>
            <a:pPr lvl="1"/>
            <a:r>
              <a:rPr lang="en-US" dirty="0" smtClean="0">
                <a:hlinkClick r:id="rId5"/>
              </a:rPr>
              <a:t>W3C XQuery standard</a:t>
            </a:r>
            <a:endParaRPr lang="en-US" dirty="0" smtClean="0"/>
          </a:p>
          <a:p>
            <a:pPr lvl="1"/>
            <a:r>
              <a:rPr lang="en-US" dirty="0" smtClean="0">
                <a:hlinkClick r:id="rId6"/>
              </a:rPr>
              <a:t>W3C XPath standard</a:t>
            </a:r>
            <a:endParaRPr lang="en-US" dirty="0" smtClean="0"/>
          </a:p>
        </p:txBody>
      </p:sp>
      <p:sp>
        <p:nvSpPr>
          <p:cNvPr id="3" name="Footer Placeholder 2"/>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2" name="Slide Number Placeholder 1"/>
          <p:cNvSpPr>
            <a:spLocks noGrp="1"/>
          </p:cNvSpPr>
          <p:nvPr>
            <p:ph type="sldNum" sz="quarter" idx="11"/>
          </p:nvPr>
        </p:nvSpPr>
        <p:spPr/>
        <p:txBody>
          <a:bodyPr/>
          <a:lstStyle/>
          <a:p>
            <a:pPr>
              <a:defRPr/>
            </a:pPr>
            <a:r>
              <a:rPr lang="en-US" dirty="0" smtClean="0"/>
              <a:t>7-</a:t>
            </a:r>
            <a:fld id="{EF6B11C9-9AAF-4B5D-8190-1978FB055D77}" type="slidenum">
              <a:rPr lang="en-US" smtClean="0"/>
              <a:pPr>
                <a:defRPr/>
              </a:pPr>
              <a:t>58</a:t>
            </a:fld>
            <a:endParaRPr lang="en-US" dirty="0"/>
          </a:p>
        </p:txBody>
      </p:sp>
    </p:spTree>
    <p:extLst>
      <p:ext uri="{BB962C8B-B14F-4D97-AF65-F5344CB8AC3E}">
        <p14:creationId xmlns:p14="http://schemas.microsoft.com/office/powerpoint/2010/main" val="37273444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Generalized Structured Storage:</a:t>
            </a:r>
            <a:br>
              <a:rPr lang="en-US" sz="3600" dirty="0" smtClean="0"/>
            </a:br>
            <a:r>
              <a:rPr lang="en-US" sz="3200" dirty="0" smtClean="0"/>
              <a:t>A Column</a:t>
            </a:r>
            <a:endParaRPr lang="en-US" sz="3600" dirty="0"/>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pPr>
              <a:defRPr/>
            </a:pPr>
            <a:r>
              <a:rPr lang="en-US" dirty="0" smtClean="0"/>
              <a:t>8-</a:t>
            </a:r>
            <a:fld id="{97AAD205-A1C9-40D8-8B73-BB063C0CB2BA}" type="slidenum">
              <a:rPr lang="en-US" smtClean="0"/>
              <a:pPr>
                <a:defRPr/>
              </a:pPr>
              <a:t>59</a:t>
            </a:fld>
            <a:endParaRPr 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0" y="1600200"/>
            <a:ext cx="2995574"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1483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z="4000" smtClean="0"/>
              <a:t>The Relationship of</a:t>
            </a:r>
            <a:br>
              <a:rPr lang="en-US" sz="4000" smtClean="0"/>
            </a:br>
            <a:r>
              <a:rPr lang="en-US" sz="4000" smtClean="0"/>
              <a:t>Operational and BI Systems</a:t>
            </a:r>
          </a:p>
        </p:txBody>
      </p:sp>
      <p:pic>
        <p:nvPicPr>
          <p:cNvPr id="5123" name="Picture 5" descr="C:\Users\Auer.WWU\Auer-Projects\Kroenke-Auer-Projects\Kroenke-Auer-DBP-e11\DBP-e11-Supplements\Images\Chapter13\Fig13-1.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95300" y="1677988"/>
            <a:ext cx="8229600" cy="3632200"/>
          </a:xfrm>
        </p:spPr>
      </p:pic>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6</a:t>
            </a:fld>
            <a:endParaRPr lang="en-US" smtClean="0"/>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Generalized Structured Storage:</a:t>
            </a:r>
            <a:br>
              <a:rPr lang="en-US" sz="3600" dirty="0" smtClean="0"/>
            </a:br>
            <a:r>
              <a:rPr lang="en-US" sz="3200" dirty="0" smtClean="0"/>
              <a:t>A Super Column</a:t>
            </a:r>
            <a:endParaRPr lang="en-US" sz="3600" dirty="0"/>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pPr>
              <a:defRPr/>
            </a:pPr>
            <a:r>
              <a:rPr lang="en-US" dirty="0" smtClean="0"/>
              <a:t>8-</a:t>
            </a:r>
            <a:fld id="{97AAD205-A1C9-40D8-8B73-BB063C0CB2BA}" type="slidenum">
              <a:rPr lang="en-US" smtClean="0"/>
              <a:pPr>
                <a:defRPr/>
              </a:pPr>
              <a:t>60</a:t>
            </a:fld>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717" y="1600200"/>
            <a:ext cx="8030883"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47594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Generalized Structured Storage:</a:t>
            </a:r>
            <a:br>
              <a:rPr lang="en-US" sz="3600" dirty="0" smtClean="0"/>
            </a:br>
            <a:r>
              <a:rPr lang="en-US" sz="3200" dirty="0" smtClean="0"/>
              <a:t>A Column Family </a:t>
            </a:r>
            <a:endParaRPr lang="en-US" sz="3600" dirty="0"/>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pPr>
              <a:defRPr/>
            </a:pPr>
            <a:r>
              <a:rPr lang="en-US" dirty="0" smtClean="0"/>
              <a:t>8-</a:t>
            </a:r>
            <a:fld id="{97AAD205-A1C9-40D8-8B73-BB063C0CB2BA}" type="slidenum">
              <a:rPr lang="en-US" smtClean="0"/>
              <a:pPr>
                <a:defRPr/>
              </a:pPr>
              <a:t>61</a:t>
            </a:fld>
            <a:endParaRPr 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199" y="1524000"/>
            <a:ext cx="8213041"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05710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The MapReduce Process</a:t>
            </a:r>
            <a:endParaRPr lang="en-US" sz="3600" dirty="0"/>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pPr>
              <a:defRPr/>
            </a:pPr>
            <a:r>
              <a:rPr lang="en-US" dirty="0" smtClean="0"/>
              <a:t>8-</a:t>
            </a:r>
            <a:fld id="{97AAD205-A1C9-40D8-8B73-BB063C0CB2BA}" type="slidenum">
              <a:rPr lang="en-US" smtClean="0"/>
              <a:pPr>
                <a:defRPr/>
              </a:pPr>
              <a:t>62</a:t>
            </a:fld>
            <a:endParaRPr lang="en-US"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455737"/>
            <a:ext cx="7467600" cy="476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89305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a:t>
            </a:r>
            <a:endParaRPr lang="en-US" dirty="0"/>
          </a:p>
        </p:txBody>
      </p:sp>
      <p:sp>
        <p:nvSpPr>
          <p:cNvPr id="3" name="Content Placeholder 2"/>
          <p:cNvSpPr>
            <a:spLocks noGrp="1"/>
          </p:cNvSpPr>
          <p:nvPr>
            <p:ph idx="1"/>
          </p:nvPr>
        </p:nvSpPr>
        <p:spPr/>
        <p:txBody>
          <a:bodyPr/>
          <a:lstStyle/>
          <a:p>
            <a:r>
              <a:rPr lang="en-US" dirty="0" err="1" smtClean="0">
                <a:hlinkClick r:id="rId2"/>
              </a:rPr>
              <a:t>Hadoop</a:t>
            </a:r>
            <a:r>
              <a:rPr lang="en-US" dirty="0" smtClean="0">
                <a:hlinkClick r:id="rId2"/>
              </a:rPr>
              <a:t> Distributed File System (HDFS)</a:t>
            </a:r>
            <a:r>
              <a:rPr lang="en-US" dirty="0" smtClean="0"/>
              <a:t> – </a:t>
            </a:r>
            <a:r>
              <a:rPr lang="en-US" smtClean="0"/>
              <a:t>provides standard </a:t>
            </a:r>
            <a:r>
              <a:rPr lang="en-US" dirty="0" smtClean="0"/>
              <a:t>file </a:t>
            </a:r>
            <a:r>
              <a:rPr lang="en-US" dirty="0"/>
              <a:t>services to clustered servers so their file systems can function as one distributed file </a:t>
            </a:r>
            <a:r>
              <a:rPr lang="en-US" dirty="0" smtClean="0"/>
              <a:t>system.</a:t>
            </a:r>
          </a:p>
          <a:p>
            <a:r>
              <a:rPr lang="en-US" dirty="0" smtClean="0"/>
              <a:t>The </a:t>
            </a:r>
            <a:r>
              <a:rPr lang="en-US" dirty="0" err="1" smtClean="0"/>
              <a:t>Hadoop</a:t>
            </a:r>
            <a:r>
              <a:rPr lang="en-US" dirty="0" smtClean="0"/>
              <a:t> family includes a full set of applications including:</a:t>
            </a:r>
          </a:p>
          <a:p>
            <a:pPr lvl="1"/>
            <a:r>
              <a:rPr lang="en-US" dirty="0" err="1" smtClean="0">
                <a:hlinkClick r:id="rId3"/>
              </a:rPr>
              <a:t>Hbase</a:t>
            </a:r>
            <a:r>
              <a:rPr lang="en-US" dirty="0" smtClean="0"/>
              <a:t> – A </a:t>
            </a:r>
            <a:r>
              <a:rPr lang="en-US" dirty="0" err="1" smtClean="0"/>
              <a:t>nonrelational</a:t>
            </a:r>
            <a:r>
              <a:rPr lang="en-US" dirty="0" smtClean="0"/>
              <a:t> data store.</a:t>
            </a:r>
          </a:p>
          <a:p>
            <a:pPr lvl="1"/>
            <a:r>
              <a:rPr lang="en-US" dirty="0" smtClean="0">
                <a:hlinkClick r:id="rId4"/>
              </a:rPr>
              <a:t>Pig</a:t>
            </a:r>
            <a:r>
              <a:rPr lang="en-US" dirty="0" smtClean="0"/>
              <a:t> – A query language.</a:t>
            </a:r>
            <a:endParaRPr lang="en-US" dirty="0"/>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63</a:t>
            </a:fld>
            <a:endParaRPr lang="en-US" smtClean="0"/>
          </a:p>
          <a:p>
            <a:endParaRPr lang="en-US" dirty="0"/>
          </a:p>
        </p:txBody>
      </p:sp>
    </p:spTree>
    <p:extLst>
      <p:ext uri="{BB962C8B-B14F-4D97-AF65-F5344CB8AC3E}">
        <p14:creationId xmlns:p14="http://schemas.microsoft.com/office/powerpoint/2010/main" val="21982265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title"/>
          </p:nvPr>
        </p:nvSpPr>
        <p:spPr>
          <a:xfrm>
            <a:off x="0" y="0"/>
            <a:ext cx="9144000" cy="2514600"/>
          </a:xfrm>
        </p:spPr>
        <p:txBody>
          <a:bodyPr/>
          <a:lstStyle/>
          <a:p>
            <a:pPr eaLnBrk="1" hangingPunct="1"/>
            <a:r>
              <a:rPr lang="en-US" sz="3600" dirty="0" smtClean="0"/>
              <a:t/>
            </a:r>
            <a:br>
              <a:rPr lang="en-US" sz="3600" dirty="0" smtClean="0"/>
            </a:br>
            <a:r>
              <a:rPr lang="en-US" sz="3600" dirty="0" smtClean="0">
                <a:latin typeface="Calibri" panose="020F0502020204030204" pitchFamily="34" charset="0"/>
                <a:ea typeface="Calibri" panose="020F0502020204030204" pitchFamily="34" charset="0"/>
                <a:cs typeface="Calibri" panose="020F0502020204030204" pitchFamily="34" charset="0"/>
              </a:rPr>
              <a:t>David </a:t>
            </a:r>
            <a:r>
              <a:rPr lang="en-US" sz="3600" dirty="0" err="1" smtClean="0">
                <a:latin typeface="Calibri" panose="020F0502020204030204" pitchFamily="34" charset="0"/>
                <a:ea typeface="Calibri" panose="020F0502020204030204" pitchFamily="34" charset="0"/>
                <a:cs typeface="Calibri" panose="020F0502020204030204" pitchFamily="34" charset="0"/>
              </a:rPr>
              <a:t>Kroenke</a:t>
            </a:r>
            <a:r>
              <a:rPr lang="en-US" sz="3600" dirty="0" smtClean="0">
                <a:latin typeface="Calibri" panose="020F0502020204030204" pitchFamily="34" charset="0"/>
                <a:ea typeface="Calibri" panose="020F0502020204030204" pitchFamily="34" charset="0"/>
                <a:cs typeface="Calibri" panose="020F0502020204030204" pitchFamily="34" charset="0"/>
              </a:rPr>
              <a:t> and David Auer</a:t>
            </a:r>
            <a:r>
              <a:rPr lang="en-US" sz="3600" dirty="0" smtClean="0"/>
              <a:t/>
            </a:r>
            <a:br>
              <a:rPr lang="en-US" sz="3600" dirty="0" smtClean="0"/>
            </a:br>
            <a:r>
              <a:rPr lang="en-US" sz="4000" dirty="0" smtClean="0"/>
              <a:t> </a:t>
            </a:r>
            <a:r>
              <a:rPr lang="en-US" sz="4000" dirty="0" smtClean="0">
                <a:solidFill>
                  <a:schemeClr val="accent3"/>
                </a:solidFill>
                <a:latin typeface="Calibri" panose="020F0502020204030204" pitchFamily="34" charset="0"/>
                <a:ea typeface="Calibri" panose="020F0502020204030204" pitchFamily="34" charset="0"/>
                <a:cs typeface="Calibri" panose="020F0502020204030204" pitchFamily="34" charset="0"/>
              </a:rPr>
              <a:t>Database Processing</a:t>
            </a:r>
            <a:br>
              <a:rPr lang="en-US" sz="4000" dirty="0" smtClean="0">
                <a:solidFill>
                  <a:schemeClr val="accent3"/>
                </a:solidFill>
                <a:latin typeface="Calibri" panose="020F0502020204030204" pitchFamily="34" charset="0"/>
                <a:ea typeface="Calibri" panose="020F0502020204030204" pitchFamily="34" charset="0"/>
                <a:cs typeface="Calibri" panose="020F0502020204030204" pitchFamily="34" charset="0"/>
              </a:rPr>
            </a:br>
            <a:r>
              <a:rPr lang="en-US" sz="3200" dirty="0" smtClean="0">
                <a:solidFill>
                  <a:schemeClr val="bg2">
                    <a:lumMod val="40000"/>
                    <a:lumOff val="60000"/>
                  </a:schemeClr>
                </a:solidFill>
                <a:latin typeface="Calibri" panose="020F0502020204030204" pitchFamily="34" charset="0"/>
                <a:ea typeface="Calibri" panose="020F0502020204030204" pitchFamily="34" charset="0"/>
                <a:cs typeface="Calibri" panose="020F0502020204030204" pitchFamily="34" charset="0"/>
              </a:rPr>
              <a:t>Fundamentals, Design, and Implementation</a:t>
            </a:r>
            <a:r>
              <a:rPr lang="en-US" sz="3200" dirty="0" smtClean="0">
                <a:latin typeface="Calibri" panose="020F0502020204030204" pitchFamily="34" charset="0"/>
                <a:ea typeface="Calibri" panose="020F0502020204030204" pitchFamily="34" charset="0"/>
                <a:cs typeface="Calibri" panose="020F0502020204030204" pitchFamily="34" charset="0"/>
              </a:rPr>
              <a:t/>
            </a:r>
            <a:br>
              <a:rPr lang="en-US" sz="3200" dirty="0" smtClean="0">
                <a:latin typeface="Calibri" panose="020F0502020204030204" pitchFamily="34" charset="0"/>
                <a:ea typeface="Calibri" panose="020F0502020204030204" pitchFamily="34" charset="0"/>
                <a:cs typeface="Calibri" panose="020F0502020204030204" pitchFamily="34" charset="0"/>
              </a:rPr>
            </a:br>
            <a:r>
              <a:rPr lang="en-US" sz="3200" dirty="0" smtClean="0">
                <a:latin typeface="Calibri" panose="020F0502020204030204" pitchFamily="34" charset="0"/>
                <a:ea typeface="Calibri" panose="020F0502020204030204" pitchFamily="34" charset="0"/>
                <a:cs typeface="Calibri" panose="020F0502020204030204" pitchFamily="34" charset="0"/>
              </a:rPr>
              <a:t> (13th Edition) </a:t>
            </a:r>
            <a:r>
              <a:rPr lang="en-US" sz="3200" dirty="0" smtClean="0">
                <a:solidFill>
                  <a:srgbClr val="CCCCCC"/>
                </a:solidFill>
              </a:rPr>
              <a:t/>
            </a:r>
            <a:br>
              <a:rPr lang="en-US" sz="3200" dirty="0" smtClean="0">
                <a:solidFill>
                  <a:srgbClr val="CCCCCC"/>
                </a:solidFill>
              </a:rPr>
            </a:br>
            <a:endParaRPr lang="en-US" sz="3200" dirty="0" smtClean="0">
              <a:solidFill>
                <a:srgbClr val="CCCCCC"/>
              </a:solidFill>
            </a:endParaRPr>
          </a:p>
        </p:txBody>
      </p:sp>
      <p:sp>
        <p:nvSpPr>
          <p:cNvPr id="57347" name="Rectangle 4"/>
          <p:cNvSpPr>
            <a:spLocks noGrp="1" noChangeArrowheads="1"/>
          </p:cNvSpPr>
          <p:nvPr>
            <p:ph type="body" idx="1"/>
          </p:nvPr>
        </p:nvSpPr>
        <p:spPr>
          <a:xfrm>
            <a:off x="457200" y="3581400"/>
            <a:ext cx="8229600" cy="990600"/>
          </a:xfrm>
        </p:spPr>
        <p:txBody>
          <a:bodyPr/>
          <a:lstStyle/>
          <a:p>
            <a:pPr algn="ctr" eaLnBrk="1" hangingPunct="1">
              <a:lnSpc>
                <a:spcPct val="80000"/>
              </a:lnSpc>
              <a:buFontTx/>
              <a:buNone/>
            </a:pPr>
            <a:r>
              <a:rPr lang="en-US" b="1" dirty="0" smtClean="0">
                <a:solidFill>
                  <a:srgbClr val="339966"/>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0000CC"/>
                </a:solidFill>
                <a:latin typeface="Calibri" panose="020F0502020204030204" pitchFamily="34" charset="0"/>
                <a:ea typeface="Calibri" panose="020F0502020204030204" pitchFamily="34" charset="0"/>
                <a:cs typeface="Calibri" panose="020F0502020204030204" pitchFamily="34" charset="0"/>
              </a:rPr>
              <a:t>Chapter Twelve</a:t>
            </a:r>
          </a:p>
        </p:txBody>
      </p:sp>
      <p:cxnSp>
        <p:nvCxnSpPr>
          <p:cNvPr id="7" name="Straight Connector 6"/>
          <p:cNvCxnSpPr/>
          <p:nvPr/>
        </p:nvCxnSpPr>
        <p:spPr>
          <a:xfrm>
            <a:off x="0" y="25146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64</a:t>
            </a:fld>
            <a:endParaRPr lang="en-US" smtClean="0"/>
          </a:p>
          <a:p>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defRPr/>
            </a:pPr>
            <a:endParaRPr lang="en-US" sz="1400" smtClean="0">
              <a:solidFill>
                <a:srgbClr val="000000"/>
              </a:solidFill>
              <a:effectLst>
                <a:outerShdw blurRad="38100" dist="38100" dir="2700000" algn="tl">
                  <a:srgbClr val="C0C0C0"/>
                </a:outerShdw>
              </a:effectLst>
              <a:cs typeface="Arial" charset="0"/>
            </a:endParaRPr>
          </a:p>
        </p:txBody>
      </p:sp>
      <p:pic>
        <p:nvPicPr>
          <p:cNvPr id="58371"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58372"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7" name="Slide Number Placeholder 6"/>
          <p:cNvSpPr>
            <a:spLocks noGrp="1"/>
          </p:cNvSpPr>
          <p:nvPr>
            <p:ph type="sldNum" sz="quarter" idx="11"/>
          </p:nvPr>
        </p:nvSpPr>
        <p:spPr/>
        <p:txBody>
          <a:bodyPr/>
          <a:lstStyle/>
          <a:p>
            <a:r>
              <a:rPr lang="en-US" smtClean="0"/>
              <a:t>12-</a:t>
            </a:r>
            <a:fld id="{EAA3A64E-308D-4F0B-81C0-2F308D245075}" type="slidenum">
              <a:rPr lang="en-US" smtClean="0"/>
              <a:pPr/>
              <a:t>65</a:t>
            </a:fld>
            <a:endParaRPr lang="en-US" smtClean="0"/>
          </a:p>
          <a:p>
            <a:endParaRPr lang="en-US"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mtClean="0"/>
              <a:t>Data for BI Systems</a:t>
            </a:r>
          </a:p>
        </p:txBody>
      </p:sp>
      <p:sp>
        <p:nvSpPr>
          <p:cNvPr id="6147" name="Rectangle 3"/>
          <p:cNvSpPr>
            <a:spLocks noGrp="1" noChangeArrowheads="1"/>
          </p:cNvSpPr>
          <p:nvPr>
            <p:ph type="body" idx="1"/>
          </p:nvPr>
        </p:nvSpPr>
        <p:spPr/>
        <p:txBody>
          <a:bodyPr/>
          <a:lstStyle/>
          <a:p>
            <a:pPr eaLnBrk="1" hangingPunct="1"/>
            <a:r>
              <a:rPr lang="en-US" smtClean="0"/>
              <a:t>BI systems obtain data in three ways:</a:t>
            </a:r>
          </a:p>
          <a:p>
            <a:pPr lvl="1" eaLnBrk="1" hangingPunct="1"/>
            <a:r>
              <a:rPr lang="en-US" smtClean="0"/>
              <a:t>From the operational database</a:t>
            </a:r>
          </a:p>
          <a:p>
            <a:pPr lvl="2" eaLnBrk="1" hangingPunct="1"/>
            <a:r>
              <a:rPr lang="en-US" smtClean="0"/>
              <a:t>Read and process data only</a:t>
            </a:r>
          </a:p>
          <a:p>
            <a:pPr lvl="2" eaLnBrk="1" hangingPunct="1"/>
            <a:r>
              <a:rPr lang="en-US" smtClean="0"/>
              <a:t>DO NOT insert, modify or delete operational data</a:t>
            </a:r>
          </a:p>
          <a:p>
            <a:pPr lvl="1" eaLnBrk="1" hangingPunct="1"/>
            <a:r>
              <a:rPr lang="en-US" smtClean="0"/>
              <a:t>From extracts from the operational database</a:t>
            </a:r>
          </a:p>
          <a:p>
            <a:pPr lvl="2" eaLnBrk="1" hangingPunct="1"/>
            <a:r>
              <a:rPr lang="en-US" smtClean="0"/>
              <a:t>Data is in a BI DBMS</a:t>
            </a:r>
          </a:p>
          <a:p>
            <a:pPr lvl="2" eaLnBrk="1" hangingPunct="1"/>
            <a:r>
              <a:rPr lang="en-US" smtClean="0"/>
              <a:t>May be a different DBMS than the operations DBMS</a:t>
            </a:r>
          </a:p>
          <a:p>
            <a:pPr lvl="1" eaLnBrk="1" hangingPunct="1"/>
            <a:r>
              <a:rPr lang="en-US" smtClean="0"/>
              <a:t>From data purchased from data vendors</a:t>
            </a:r>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7</a:t>
            </a:fld>
            <a:endParaRPr lang="en-US" smtClean="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Reporting Applications</a:t>
            </a:r>
          </a:p>
        </p:txBody>
      </p:sp>
      <p:sp>
        <p:nvSpPr>
          <p:cNvPr id="7171" name="Rectangle 3"/>
          <p:cNvSpPr>
            <a:spLocks noGrp="1" noChangeArrowheads="1"/>
          </p:cNvSpPr>
          <p:nvPr>
            <p:ph type="body" idx="1"/>
          </p:nvPr>
        </p:nvSpPr>
        <p:spPr/>
        <p:txBody>
          <a:bodyPr/>
          <a:lstStyle/>
          <a:p>
            <a:pPr eaLnBrk="1" hangingPunct="1">
              <a:lnSpc>
                <a:spcPct val="90000"/>
              </a:lnSpc>
              <a:buClr>
                <a:schemeClr val="tx1"/>
              </a:buClr>
            </a:pPr>
            <a:r>
              <a:rPr lang="en-US" sz="2400" b="1" smtClean="0">
                <a:solidFill>
                  <a:srgbClr val="0099CC"/>
                </a:solidFill>
              </a:rPr>
              <a:t>Reporting system</a:t>
            </a:r>
            <a:r>
              <a:rPr lang="en-US" sz="2400" smtClean="0">
                <a:solidFill>
                  <a:srgbClr val="0099CC"/>
                </a:solidFill>
              </a:rPr>
              <a:t> </a:t>
            </a:r>
            <a:r>
              <a:rPr lang="en-US" sz="2400" smtClean="0"/>
              <a:t>applications:</a:t>
            </a:r>
          </a:p>
          <a:p>
            <a:pPr lvl="1" eaLnBrk="1" hangingPunct="1">
              <a:lnSpc>
                <a:spcPct val="90000"/>
              </a:lnSpc>
            </a:pPr>
            <a:r>
              <a:rPr lang="en-US" sz="2000" smtClean="0"/>
              <a:t>Filter</a:t>
            </a:r>
          </a:p>
          <a:p>
            <a:pPr lvl="1" eaLnBrk="1" hangingPunct="1">
              <a:lnSpc>
                <a:spcPct val="90000"/>
              </a:lnSpc>
            </a:pPr>
            <a:r>
              <a:rPr lang="en-US" sz="2000" smtClean="0"/>
              <a:t>Sort</a:t>
            </a:r>
          </a:p>
          <a:p>
            <a:pPr lvl="1" eaLnBrk="1" hangingPunct="1">
              <a:lnSpc>
                <a:spcPct val="90000"/>
              </a:lnSpc>
            </a:pPr>
            <a:r>
              <a:rPr lang="en-US" sz="2000" smtClean="0"/>
              <a:t>Group</a:t>
            </a:r>
          </a:p>
          <a:p>
            <a:pPr lvl="1" eaLnBrk="1" hangingPunct="1">
              <a:lnSpc>
                <a:spcPct val="90000"/>
              </a:lnSpc>
            </a:pPr>
            <a:r>
              <a:rPr lang="en-US" sz="2000" smtClean="0"/>
              <a:t>Make simple calculations</a:t>
            </a:r>
          </a:p>
          <a:p>
            <a:pPr lvl="1" eaLnBrk="1" hangingPunct="1">
              <a:lnSpc>
                <a:spcPct val="90000"/>
              </a:lnSpc>
            </a:pPr>
            <a:r>
              <a:rPr lang="en-US" sz="2000" smtClean="0"/>
              <a:t>Classify entities</a:t>
            </a:r>
          </a:p>
          <a:p>
            <a:pPr lvl="2" eaLnBrk="1" hangingPunct="1">
              <a:lnSpc>
                <a:spcPct val="90000"/>
              </a:lnSpc>
              <a:buClr>
                <a:schemeClr val="tx1"/>
              </a:buClr>
            </a:pPr>
            <a:r>
              <a:rPr lang="en-US" sz="1800" b="1" smtClean="0">
                <a:solidFill>
                  <a:srgbClr val="0099CC"/>
                </a:solidFill>
              </a:rPr>
              <a:t>RFM Analysis</a:t>
            </a:r>
          </a:p>
          <a:p>
            <a:pPr lvl="1" eaLnBrk="1" hangingPunct="1">
              <a:lnSpc>
                <a:spcPct val="90000"/>
              </a:lnSpc>
            </a:pPr>
            <a:r>
              <a:rPr lang="en-US" sz="2000" smtClean="0"/>
              <a:t>Can be performed using standard SQL</a:t>
            </a:r>
          </a:p>
          <a:p>
            <a:pPr lvl="1" eaLnBrk="1" hangingPunct="1">
              <a:lnSpc>
                <a:spcPct val="90000"/>
              </a:lnSpc>
            </a:pPr>
            <a:r>
              <a:rPr lang="en-US" sz="2000" smtClean="0"/>
              <a:t>Extensions to SQL are sometimes used</a:t>
            </a:r>
          </a:p>
          <a:p>
            <a:pPr lvl="2" eaLnBrk="1" hangingPunct="1">
              <a:lnSpc>
                <a:spcPct val="90000"/>
              </a:lnSpc>
              <a:buClr>
                <a:schemeClr val="tx1"/>
              </a:buClr>
            </a:pPr>
            <a:r>
              <a:rPr lang="en-US" sz="1800" b="1" smtClean="0">
                <a:solidFill>
                  <a:srgbClr val="0099CC"/>
                </a:solidFill>
              </a:rPr>
              <a:t>OnLine Analytical Processing (OLAP)</a:t>
            </a:r>
          </a:p>
          <a:p>
            <a:pPr lvl="1" eaLnBrk="1" hangingPunct="1">
              <a:lnSpc>
                <a:spcPct val="90000"/>
              </a:lnSpc>
            </a:pPr>
            <a:r>
              <a:rPr lang="en-US" sz="2000" smtClean="0"/>
              <a:t>Summarize current business status</a:t>
            </a:r>
          </a:p>
          <a:p>
            <a:pPr lvl="1" eaLnBrk="1" hangingPunct="1">
              <a:lnSpc>
                <a:spcPct val="90000"/>
              </a:lnSpc>
            </a:pPr>
            <a:r>
              <a:rPr lang="en-US" sz="2000" smtClean="0"/>
              <a:t>Compare current business status to past or future</a:t>
            </a:r>
          </a:p>
          <a:p>
            <a:pPr lvl="1" eaLnBrk="1" hangingPunct="1">
              <a:lnSpc>
                <a:spcPct val="90000"/>
              </a:lnSpc>
            </a:pPr>
            <a:r>
              <a:rPr lang="en-US" sz="2000" smtClean="0"/>
              <a:t>Deal with critical report delivery</a:t>
            </a:r>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8</a:t>
            </a:fld>
            <a:endParaRPr lang="en-US" smtClean="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Data Mining Applications</a:t>
            </a:r>
          </a:p>
        </p:txBody>
      </p:sp>
      <p:sp>
        <p:nvSpPr>
          <p:cNvPr id="8195" name="Rectangle 3"/>
          <p:cNvSpPr>
            <a:spLocks noGrp="1" noChangeArrowheads="1"/>
          </p:cNvSpPr>
          <p:nvPr>
            <p:ph type="body" idx="1"/>
          </p:nvPr>
        </p:nvSpPr>
        <p:spPr/>
        <p:txBody>
          <a:bodyPr/>
          <a:lstStyle/>
          <a:p>
            <a:pPr eaLnBrk="1" hangingPunct="1">
              <a:buClr>
                <a:schemeClr val="tx1"/>
              </a:buClr>
            </a:pPr>
            <a:r>
              <a:rPr lang="en-US" b="1" smtClean="0">
                <a:solidFill>
                  <a:srgbClr val="0099CC"/>
                </a:solidFill>
              </a:rPr>
              <a:t>Data mining</a:t>
            </a:r>
            <a:r>
              <a:rPr lang="en-US" smtClean="0">
                <a:solidFill>
                  <a:srgbClr val="0099CC"/>
                </a:solidFill>
              </a:rPr>
              <a:t> </a:t>
            </a:r>
            <a:r>
              <a:rPr lang="en-US" smtClean="0"/>
              <a:t>applications are used to:</a:t>
            </a:r>
          </a:p>
          <a:p>
            <a:pPr lvl="1" eaLnBrk="1" hangingPunct="1"/>
            <a:r>
              <a:rPr lang="en-US" smtClean="0"/>
              <a:t>Perform what-if analysis</a:t>
            </a:r>
          </a:p>
          <a:p>
            <a:pPr lvl="1" eaLnBrk="1" hangingPunct="1"/>
            <a:r>
              <a:rPr lang="en-US" smtClean="0"/>
              <a:t>Make predictions</a:t>
            </a:r>
          </a:p>
          <a:p>
            <a:pPr lvl="1" eaLnBrk="1" hangingPunct="1"/>
            <a:r>
              <a:rPr lang="en-US" smtClean="0"/>
              <a:t>Facilitate decision making</a:t>
            </a:r>
          </a:p>
          <a:p>
            <a:pPr eaLnBrk="1" hangingPunct="1"/>
            <a:r>
              <a:rPr lang="en-US" smtClean="0"/>
              <a:t>Data mining applications use sophisticated statistical and mathematical techniques.</a:t>
            </a:r>
          </a:p>
          <a:p>
            <a:pPr eaLnBrk="1" hangingPunct="1"/>
            <a:r>
              <a:rPr lang="en-US" smtClean="0"/>
              <a:t>Report delivery is not as critical.</a:t>
            </a:r>
          </a:p>
        </p:txBody>
      </p:sp>
      <p:sp>
        <p:nvSpPr>
          <p:cNvPr id="4" name="Footer Placeholder 3"/>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p>
            <a:r>
              <a:rPr lang="en-US" smtClean="0"/>
              <a:t>12-</a:t>
            </a:r>
            <a:fld id="{EAA3A64E-308D-4F0B-81C0-2F308D245075}" type="slidenum">
              <a:rPr lang="en-US" smtClean="0"/>
              <a:pPr/>
              <a:t>9</a:t>
            </a:fld>
            <a:endParaRPr lang="en-US" smtClean="0"/>
          </a:p>
          <a:p>
            <a:endParaRPr lang="en-US" dirty="0"/>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TotalTime>
  <Words>2141</Words>
  <Application>Microsoft Office PowerPoint</Application>
  <PresentationFormat>On-screen Show (4:3)</PresentationFormat>
  <Paragraphs>293</Paragraphs>
  <Slides>65</Slides>
  <Notes>47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Times New Roman</vt:lpstr>
      <vt:lpstr>Default Design</vt:lpstr>
      <vt:lpstr> David M. Kroenke and David J. Auer Database Processing Fundamentals, Design, and Implementation </vt:lpstr>
      <vt:lpstr>Chapter Objectives</vt:lpstr>
      <vt:lpstr>Big Data</vt:lpstr>
      <vt:lpstr>Storage Capacity Terms</vt:lpstr>
      <vt:lpstr>Business Intelligence (BI) Systems</vt:lpstr>
      <vt:lpstr>The Relationship of Operational and BI Systems</vt:lpstr>
      <vt:lpstr>Data for BI Systems</vt:lpstr>
      <vt:lpstr>Reporting Applications</vt:lpstr>
      <vt:lpstr>Data Mining Applications</vt:lpstr>
      <vt:lpstr>Characteristics of BI Applications</vt:lpstr>
      <vt:lpstr>Purchased Data AmeriLINK Sells Data on 230+ Million Americans</vt:lpstr>
      <vt:lpstr>Components of a Data Warehouse</vt:lpstr>
      <vt:lpstr>Data Warehouses and Data Marts: Problems with Operational Data</vt:lpstr>
      <vt:lpstr>Data Warehouses and Data Marts: Data Warehouse compared to Data Marts</vt:lpstr>
      <vt:lpstr>Characteristics of Operational and Dimensional Databases</vt:lpstr>
      <vt:lpstr>The Star Schema</vt:lpstr>
      <vt:lpstr>The HSD Database Design</vt:lpstr>
      <vt:lpstr>The HSD Database Diagram</vt:lpstr>
      <vt:lpstr>The HSD-DW Star Schema</vt:lpstr>
      <vt:lpstr>The HSD-DW SQL Statements</vt:lpstr>
      <vt:lpstr>The HSD-DW Table Data</vt:lpstr>
      <vt:lpstr>The HSD-DW SQL Query</vt:lpstr>
      <vt:lpstr>The HSD-DW SQL Query Results</vt:lpstr>
      <vt:lpstr>Two-Dimensional Matrix</vt:lpstr>
      <vt:lpstr>Three-Dimensional Cube</vt:lpstr>
      <vt:lpstr>Conformed Dimensions</vt:lpstr>
      <vt:lpstr>Reporting Systems: RFM Analysis</vt:lpstr>
      <vt:lpstr>Reporting Systems: RFM Analysis</vt:lpstr>
      <vt:lpstr>Reporting Systems: OnLine Analytical Processing [OLAP]</vt:lpstr>
      <vt:lpstr>Reporting Systems: OLAP Reports I</vt:lpstr>
      <vt:lpstr>Reporting Systems: OLAP Reports II</vt:lpstr>
      <vt:lpstr>Reporting Systems: OLAP Reports III</vt:lpstr>
      <vt:lpstr>Reporting Systems: OLAP Reports IV</vt:lpstr>
      <vt:lpstr>Reporting Systems: OLAP Reports V</vt:lpstr>
      <vt:lpstr>Reporting Systems: OLAP Reports VI</vt:lpstr>
      <vt:lpstr>Reporting Systems: OLAP Reports VII</vt:lpstr>
      <vt:lpstr>Reporting Systems: OLAP Reports VIII</vt:lpstr>
      <vt:lpstr>Reporting Systems: OLAP Reports IX</vt:lpstr>
      <vt:lpstr>Reporting Systems: OLAP Reports X</vt:lpstr>
      <vt:lpstr>Reporting Systems: OLAP Reports XI</vt:lpstr>
      <vt:lpstr>Reporting Systems: OLAP Drill Down I</vt:lpstr>
      <vt:lpstr>Reporting Systems: OLAP Drill Down II</vt:lpstr>
      <vt:lpstr>Reporting Systems: OLAP Servers and OLAP Databases</vt:lpstr>
      <vt:lpstr>Data Mining Applications: The Convergence of the Disciplines</vt:lpstr>
      <vt:lpstr>Types of Distributed Databases</vt:lpstr>
      <vt:lpstr>Object-Oriented Database I</vt:lpstr>
      <vt:lpstr>Object-Oriented Database II</vt:lpstr>
      <vt:lpstr>Object-Oriented Database III</vt:lpstr>
      <vt:lpstr>Object-Oriented Database IV</vt:lpstr>
      <vt:lpstr>Virtualization Underutilization of Computer Resources</vt:lpstr>
      <vt:lpstr>Virtualization The Virtual Machine Environment I</vt:lpstr>
      <vt:lpstr>Virtualization The Virtual Machine Environment II</vt:lpstr>
      <vt:lpstr>Virtualization The Virtual Machine Environment III</vt:lpstr>
      <vt:lpstr>Cloud Computing  The Cloud Computing Environment</vt:lpstr>
      <vt:lpstr>Cloud Computing  Microsoft SQL Server 2012 Express in the Cloud</vt:lpstr>
      <vt:lpstr>The NoSQL Movement I</vt:lpstr>
      <vt:lpstr>The NoSQL Movement II</vt:lpstr>
      <vt:lpstr>The NoSQL Movement III</vt:lpstr>
      <vt:lpstr>Generalized Structured Storage: A Column</vt:lpstr>
      <vt:lpstr>Generalized Structured Storage: A Super Column</vt:lpstr>
      <vt:lpstr>Generalized Structured Storage: A Column Family </vt:lpstr>
      <vt:lpstr>The MapReduce Process</vt:lpstr>
      <vt:lpstr>HADOOP</vt:lpstr>
      <vt:lpstr> David Kroenke and David Auer  Database Processing Fundamentals, Design, and Implementation  (13th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Kroenke-DBP-e13-PPT-Chapter-12</dc:title>
  <dc:creator>David J. Auer</dc:creator>
  <cp:lastModifiedBy>David Auer</cp:lastModifiedBy>
  <cp:revision>82</cp:revision>
  <dcterms:created xsi:type="dcterms:W3CDTF">2005-01-24T23:48:45Z</dcterms:created>
  <dcterms:modified xsi:type="dcterms:W3CDTF">2013-08-03T20:24:32Z</dcterms:modified>
</cp:coreProperties>
</file>